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76" r:id="rId3"/>
    <p:sldId id="263" r:id="rId4"/>
    <p:sldId id="264" r:id="rId5"/>
    <p:sldId id="265" r:id="rId6"/>
    <p:sldId id="268" r:id="rId7"/>
    <p:sldId id="27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A6E80E-0988-46E7-939A-4B103240AA4F}" v="23" dt="2021-03-21T07:55:54.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8" autoAdjust="0"/>
    <p:restoredTop sz="94660"/>
  </p:normalViewPr>
  <p:slideViewPr>
    <p:cSldViewPr snapToGrid="0">
      <p:cViewPr varScale="1">
        <p:scale>
          <a:sx n="155" d="100"/>
          <a:sy n="155" d="100"/>
        </p:scale>
        <p:origin x="208"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A7006-0DFA-4A46-BDF2-04BEAC138C93}"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47074765-F480-4E0B-9CAE-FE5A27F63A77}">
      <dgm:prSet/>
      <dgm:spPr/>
      <dgm:t>
        <a:bodyPr/>
        <a:lstStyle/>
        <a:p>
          <a:r>
            <a:rPr lang="de-DE" dirty="0"/>
            <a:t>Combine different </a:t>
          </a:r>
          <a:r>
            <a:rPr lang="de-DE" dirty="0" err="1"/>
            <a:t>datasets</a:t>
          </a:r>
          <a:r>
            <a:rPr lang="de-DE" dirty="0"/>
            <a:t> </a:t>
          </a:r>
          <a:r>
            <a:rPr lang="de-DE" dirty="0" err="1"/>
            <a:t>retrieved</a:t>
          </a:r>
          <a:r>
            <a:rPr lang="de-DE" dirty="0"/>
            <a:t> </a:t>
          </a:r>
          <a:r>
            <a:rPr lang="de-DE" dirty="0" err="1"/>
            <a:t>by</a:t>
          </a:r>
          <a:r>
            <a:rPr lang="de-DE" dirty="0"/>
            <a:t> API (Google </a:t>
          </a:r>
          <a:r>
            <a:rPr lang="de-DE" dirty="0" err="1"/>
            <a:t>Maps</a:t>
          </a:r>
          <a:r>
            <a:rPr lang="de-DE" dirty="0"/>
            <a:t>, Traffic Control </a:t>
          </a:r>
          <a:r>
            <a:rPr lang="de-DE" dirty="0" err="1"/>
            <a:t>Cameras</a:t>
          </a:r>
          <a:r>
            <a:rPr lang="de-DE" dirty="0"/>
            <a:t>) </a:t>
          </a:r>
          <a:r>
            <a:rPr lang="de-DE" dirty="0" err="1"/>
            <a:t>with</a:t>
          </a:r>
          <a:r>
            <a:rPr lang="de-DE" dirty="0"/>
            <a:t> </a:t>
          </a:r>
          <a:r>
            <a:rPr lang="de-DE" dirty="0" err="1"/>
            <a:t>public</a:t>
          </a:r>
          <a:r>
            <a:rPr lang="de-DE" dirty="0"/>
            <a:t> </a:t>
          </a:r>
          <a:r>
            <a:rPr lang="de-DE" dirty="0" err="1"/>
            <a:t>transport</a:t>
          </a:r>
          <a:r>
            <a:rPr lang="de-DE" dirty="0"/>
            <a:t>, </a:t>
          </a:r>
          <a:r>
            <a:rPr lang="de-DE" dirty="0" err="1"/>
            <a:t>commuter</a:t>
          </a:r>
          <a:r>
            <a:rPr lang="de-DE" dirty="0"/>
            <a:t> </a:t>
          </a:r>
          <a:r>
            <a:rPr lang="de-DE" dirty="0" err="1"/>
            <a:t>data</a:t>
          </a:r>
          <a:r>
            <a:rPr lang="de-DE" dirty="0"/>
            <a:t>, </a:t>
          </a:r>
          <a:r>
            <a:rPr lang="de-DE" dirty="0" err="1"/>
            <a:t>cost</a:t>
          </a:r>
          <a:r>
            <a:rPr lang="de-DE" dirty="0"/>
            <a:t> </a:t>
          </a:r>
          <a:r>
            <a:rPr lang="de-DE" dirty="0" err="1"/>
            <a:t>data</a:t>
          </a:r>
          <a:r>
            <a:rPr lang="de-DE" dirty="0"/>
            <a:t> </a:t>
          </a:r>
          <a:r>
            <a:rPr lang="de-DE" dirty="0" err="1"/>
            <a:t>and</a:t>
          </a:r>
          <a:r>
            <a:rPr lang="de-DE" dirty="0"/>
            <a:t> </a:t>
          </a:r>
          <a:r>
            <a:rPr lang="de-DE" dirty="0" err="1"/>
            <a:t>garbage</a:t>
          </a:r>
          <a:r>
            <a:rPr lang="de-DE" dirty="0"/>
            <a:t> </a:t>
          </a:r>
          <a:r>
            <a:rPr lang="de-DE" dirty="0" err="1"/>
            <a:t>disposal</a:t>
          </a:r>
          <a:r>
            <a:rPr lang="de-DE" dirty="0"/>
            <a:t> </a:t>
          </a:r>
          <a:r>
            <a:rPr lang="de-DE" dirty="0" err="1"/>
            <a:t>data</a:t>
          </a:r>
          <a:r>
            <a:rPr lang="de-DE" dirty="0"/>
            <a:t> </a:t>
          </a:r>
          <a:r>
            <a:rPr lang="de-DE" dirty="0" err="1"/>
            <a:t>from</a:t>
          </a:r>
          <a:r>
            <a:rPr lang="de-DE" dirty="0"/>
            <a:t> </a:t>
          </a:r>
          <a:r>
            <a:rPr lang="de-DE" dirty="0" err="1"/>
            <a:t>the</a:t>
          </a:r>
          <a:r>
            <a:rPr lang="de-DE" dirty="0"/>
            <a:t> Federal Office </a:t>
          </a:r>
          <a:r>
            <a:rPr lang="de-DE" dirty="0" err="1"/>
            <a:t>of</a:t>
          </a:r>
          <a:r>
            <a:rPr lang="de-DE" dirty="0"/>
            <a:t> </a:t>
          </a:r>
          <a:r>
            <a:rPr lang="de-DE" dirty="0" err="1"/>
            <a:t>Statistics</a:t>
          </a:r>
          <a:endParaRPr lang="en-US" dirty="0"/>
        </a:p>
      </dgm:t>
    </dgm:pt>
    <dgm:pt modelId="{EFCEE2B8-6BBD-4A32-8830-82C430D95339}" type="parTrans" cxnId="{15FCBE53-B5A2-4B45-9120-AE8A0D05338F}">
      <dgm:prSet/>
      <dgm:spPr/>
      <dgm:t>
        <a:bodyPr/>
        <a:lstStyle/>
        <a:p>
          <a:endParaRPr lang="en-US"/>
        </a:p>
      </dgm:t>
    </dgm:pt>
    <dgm:pt modelId="{85F5C139-8E4D-4A86-B2F9-477E683042BD}" type="sibTrans" cxnId="{15FCBE53-B5A2-4B45-9120-AE8A0D05338F}">
      <dgm:prSet/>
      <dgm:spPr/>
      <dgm:t>
        <a:bodyPr/>
        <a:lstStyle/>
        <a:p>
          <a:endParaRPr lang="en-US"/>
        </a:p>
      </dgm:t>
    </dgm:pt>
    <dgm:pt modelId="{12E30745-544A-4660-A72E-F23B241FD0C2}">
      <dgm:prSet/>
      <dgm:spPr/>
      <dgm:t>
        <a:bodyPr/>
        <a:lstStyle/>
        <a:p>
          <a:r>
            <a:rPr lang="en-GB" dirty="0"/>
            <a:t>In order to find the places with the most traffic congestion the mapping and combining of said data supports efficient planning and decision making, whilst making it possible to compare the statistics with other cities in the Kanton</a:t>
          </a:r>
          <a:endParaRPr lang="en-US" dirty="0"/>
        </a:p>
      </dgm:t>
    </dgm:pt>
    <dgm:pt modelId="{615E8AF0-B1F4-4E90-9DF1-DFCD0FE0EA7A}" type="parTrans" cxnId="{58ADEF8E-3EE8-4712-9F8C-84102FBA5055}">
      <dgm:prSet/>
      <dgm:spPr/>
      <dgm:t>
        <a:bodyPr/>
        <a:lstStyle/>
        <a:p>
          <a:endParaRPr lang="en-US"/>
        </a:p>
      </dgm:t>
    </dgm:pt>
    <dgm:pt modelId="{AC4EE23F-5ABE-49FF-A10F-BA34A264AFCD}" type="sibTrans" cxnId="{58ADEF8E-3EE8-4712-9F8C-84102FBA5055}">
      <dgm:prSet/>
      <dgm:spPr/>
      <dgm:t>
        <a:bodyPr/>
        <a:lstStyle/>
        <a:p>
          <a:endParaRPr lang="en-US"/>
        </a:p>
      </dgm:t>
    </dgm:pt>
    <dgm:pt modelId="{38A52C71-6EB9-4C5B-8552-1C7F26E966B3}">
      <dgm:prSet/>
      <dgm:spPr/>
      <dgm:t>
        <a:bodyPr/>
        <a:lstStyle/>
        <a:p>
          <a:r>
            <a:rPr lang="en-GB"/>
            <a:t>Based on this data the population can decide on measures (e.g. Vertical Gardens, Traffic Flow Optimization) to reduce traffic jams and increase efficient flow through the city</a:t>
          </a:r>
          <a:endParaRPr lang="en-US"/>
        </a:p>
      </dgm:t>
    </dgm:pt>
    <dgm:pt modelId="{A021E92C-7FFF-49AE-9992-C248F0E781A1}" type="parTrans" cxnId="{CA8F62E0-8D27-405E-A834-FFF4FDF0D110}">
      <dgm:prSet/>
      <dgm:spPr/>
      <dgm:t>
        <a:bodyPr/>
        <a:lstStyle/>
        <a:p>
          <a:endParaRPr lang="en-US"/>
        </a:p>
      </dgm:t>
    </dgm:pt>
    <dgm:pt modelId="{D47EE134-6B33-45C8-82D0-AE85207A7641}" type="sibTrans" cxnId="{CA8F62E0-8D27-405E-A834-FFF4FDF0D110}">
      <dgm:prSet/>
      <dgm:spPr/>
      <dgm:t>
        <a:bodyPr/>
        <a:lstStyle/>
        <a:p>
          <a:endParaRPr lang="en-US"/>
        </a:p>
      </dgm:t>
    </dgm:pt>
    <dgm:pt modelId="{223DEDA4-79FB-7649-87BF-DC9E70BCC243}" type="pres">
      <dgm:prSet presAssocID="{0DCA7006-0DFA-4A46-BDF2-04BEAC138C93}" presName="vert0" presStyleCnt="0">
        <dgm:presLayoutVars>
          <dgm:dir/>
          <dgm:animOne val="branch"/>
          <dgm:animLvl val="lvl"/>
        </dgm:presLayoutVars>
      </dgm:prSet>
      <dgm:spPr/>
    </dgm:pt>
    <dgm:pt modelId="{854B056B-6074-BC4D-B122-70AF13ED5428}" type="pres">
      <dgm:prSet presAssocID="{47074765-F480-4E0B-9CAE-FE5A27F63A77}" presName="thickLine" presStyleLbl="alignNode1" presStyleIdx="0" presStyleCnt="3"/>
      <dgm:spPr/>
    </dgm:pt>
    <dgm:pt modelId="{0B1ACB9E-F0CF-054B-8F83-EDEAD7AC5D2A}" type="pres">
      <dgm:prSet presAssocID="{47074765-F480-4E0B-9CAE-FE5A27F63A77}" presName="horz1" presStyleCnt="0"/>
      <dgm:spPr/>
    </dgm:pt>
    <dgm:pt modelId="{230524C6-795B-FE46-A4F4-AB2A322390CF}" type="pres">
      <dgm:prSet presAssocID="{47074765-F480-4E0B-9CAE-FE5A27F63A77}" presName="tx1" presStyleLbl="revTx" presStyleIdx="0" presStyleCnt="3"/>
      <dgm:spPr/>
    </dgm:pt>
    <dgm:pt modelId="{E2F9FBDA-37D8-E240-9DF2-9E04E05562CB}" type="pres">
      <dgm:prSet presAssocID="{47074765-F480-4E0B-9CAE-FE5A27F63A77}" presName="vert1" presStyleCnt="0"/>
      <dgm:spPr/>
    </dgm:pt>
    <dgm:pt modelId="{430EFEE7-E037-6545-9F0A-9A218FBF125E}" type="pres">
      <dgm:prSet presAssocID="{12E30745-544A-4660-A72E-F23B241FD0C2}" presName="thickLine" presStyleLbl="alignNode1" presStyleIdx="1" presStyleCnt="3"/>
      <dgm:spPr/>
    </dgm:pt>
    <dgm:pt modelId="{A3890674-B4C1-E44B-A3AE-7F7682DB9BEB}" type="pres">
      <dgm:prSet presAssocID="{12E30745-544A-4660-A72E-F23B241FD0C2}" presName="horz1" presStyleCnt="0"/>
      <dgm:spPr/>
    </dgm:pt>
    <dgm:pt modelId="{F5018E2E-EDCC-DF4B-A96C-AFA7C0A410CA}" type="pres">
      <dgm:prSet presAssocID="{12E30745-544A-4660-A72E-F23B241FD0C2}" presName="tx1" presStyleLbl="revTx" presStyleIdx="1" presStyleCnt="3"/>
      <dgm:spPr/>
    </dgm:pt>
    <dgm:pt modelId="{76A2BF63-FC3D-F042-80CD-CD15C5F791BE}" type="pres">
      <dgm:prSet presAssocID="{12E30745-544A-4660-A72E-F23B241FD0C2}" presName="vert1" presStyleCnt="0"/>
      <dgm:spPr/>
    </dgm:pt>
    <dgm:pt modelId="{1EE76319-60A1-EE48-85E1-E4ECD9770C74}" type="pres">
      <dgm:prSet presAssocID="{38A52C71-6EB9-4C5B-8552-1C7F26E966B3}" presName="thickLine" presStyleLbl="alignNode1" presStyleIdx="2" presStyleCnt="3"/>
      <dgm:spPr/>
    </dgm:pt>
    <dgm:pt modelId="{3C7CA029-C5F8-384C-A425-638AB290DCC5}" type="pres">
      <dgm:prSet presAssocID="{38A52C71-6EB9-4C5B-8552-1C7F26E966B3}" presName="horz1" presStyleCnt="0"/>
      <dgm:spPr/>
    </dgm:pt>
    <dgm:pt modelId="{BF604D59-3210-6E41-9D85-E99F8F4E5385}" type="pres">
      <dgm:prSet presAssocID="{38A52C71-6EB9-4C5B-8552-1C7F26E966B3}" presName="tx1" presStyleLbl="revTx" presStyleIdx="2" presStyleCnt="3"/>
      <dgm:spPr/>
    </dgm:pt>
    <dgm:pt modelId="{55380E6A-9F01-4E46-AA45-6CBE89C409CA}" type="pres">
      <dgm:prSet presAssocID="{38A52C71-6EB9-4C5B-8552-1C7F26E966B3}" presName="vert1" presStyleCnt="0"/>
      <dgm:spPr/>
    </dgm:pt>
  </dgm:ptLst>
  <dgm:cxnLst>
    <dgm:cxn modelId="{00A4C814-91F5-034C-9DA5-6D7C38E2736C}" type="presOf" srcId="{38A52C71-6EB9-4C5B-8552-1C7F26E966B3}" destId="{BF604D59-3210-6E41-9D85-E99F8F4E5385}" srcOrd="0" destOrd="0" presId="urn:microsoft.com/office/officeart/2008/layout/LinedList"/>
    <dgm:cxn modelId="{15FCBE53-B5A2-4B45-9120-AE8A0D05338F}" srcId="{0DCA7006-0DFA-4A46-BDF2-04BEAC138C93}" destId="{47074765-F480-4E0B-9CAE-FE5A27F63A77}" srcOrd="0" destOrd="0" parTransId="{EFCEE2B8-6BBD-4A32-8830-82C430D95339}" sibTransId="{85F5C139-8E4D-4A86-B2F9-477E683042BD}"/>
    <dgm:cxn modelId="{56AD0B86-655C-5D4A-B4F7-375F26ACC641}" type="presOf" srcId="{12E30745-544A-4660-A72E-F23B241FD0C2}" destId="{F5018E2E-EDCC-DF4B-A96C-AFA7C0A410CA}" srcOrd="0" destOrd="0" presId="urn:microsoft.com/office/officeart/2008/layout/LinedList"/>
    <dgm:cxn modelId="{58ADEF8E-3EE8-4712-9F8C-84102FBA5055}" srcId="{0DCA7006-0DFA-4A46-BDF2-04BEAC138C93}" destId="{12E30745-544A-4660-A72E-F23B241FD0C2}" srcOrd="1" destOrd="0" parTransId="{615E8AF0-B1F4-4E90-9DF1-DFCD0FE0EA7A}" sibTransId="{AC4EE23F-5ABE-49FF-A10F-BA34A264AFCD}"/>
    <dgm:cxn modelId="{EEC38197-C66F-0544-8E7B-552EDBA484D6}" type="presOf" srcId="{0DCA7006-0DFA-4A46-BDF2-04BEAC138C93}" destId="{223DEDA4-79FB-7649-87BF-DC9E70BCC243}" srcOrd="0" destOrd="0" presId="urn:microsoft.com/office/officeart/2008/layout/LinedList"/>
    <dgm:cxn modelId="{CA8F62E0-8D27-405E-A834-FFF4FDF0D110}" srcId="{0DCA7006-0DFA-4A46-BDF2-04BEAC138C93}" destId="{38A52C71-6EB9-4C5B-8552-1C7F26E966B3}" srcOrd="2" destOrd="0" parTransId="{A021E92C-7FFF-49AE-9992-C248F0E781A1}" sibTransId="{D47EE134-6B33-45C8-82D0-AE85207A7641}"/>
    <dgm:cxn modelId="{9216F7F6-868B-0A4B-A854-033DA4E73266}" type="presOf" srcId="{47074765-F480-4E0B-9CAE-FE5A27F63A77}" destId="{230524C6-795B-FE46-A4F4-AB2A322390CF}" srcOrd="0" destOrd="0" presId="urn:microsoft.com/office/officeart/2008/layout/LinedList"/>
    <dgm:cxn modelId="{91B30E48-DF25-CA47-A916-32DFCB4C43C5}" type="presParOf" srcId="{223DEDA4-79FB-7649-87BF-DC9E70BCC243}" destId="{854B056B-6074-BC4D-B122-70AF13ED5428}" srcOrd="0" destOrd="0" presId="urn:microsoft.com/office/officeart/2008/layout/LinedList"/>
    <dgm:cxn modelId="{CD978748-AC64-4C43-A779-2A06B6262190}" type="presParOf" srcId="{223DEDA4-79FB-7649-87BF-DC9E70BCC243}" destId="{0B1ACB9E-F0CF-054B-8F83-EDEAD7AC5D2A}" srcOrd="1" destOrd="0" presId="urn:microsoft.com/office/officeart/2008/layout/LinedList"/>
    <dgm:cxn modelId="{A233EC3E-68DA-9447-A33B-53EF9A9D2A47}" type="presParOf" srcId="{0B1ACB9E-F0CF-054B-8F83-EDEAD7AC5D2A}" destId="{230524C6-795B-FE46-A4F4-AB2A322390CF}" srcOrd="0" destOrd="0" presId="urn:microsoft.com/office/officeart/2008/layout/LinedList"/>
    <dgm:cxn modelId="{C649A0D6-40EB-104A-8E9E-0610B19F5160}" type="presParOf" srcId="{0B1ACB9E-F0CF-054B-8F83-EDEAD7AC5D2A}" destId="{E2F9FBDA-37D8-E240-9DF2-9E04E05562CB}" srcOrd="1" destOrd="0" presId="urn:microsoft.com/office/officeart/2008/layout/LinedList"/>
    <dgm:cxn modelId="{B33723E1-F84D-F84D-A0D3-BB04EA3D3097}" type="presParOf" srcId="{223DEDA4-79FB-7649-87BF-DC9E70BCC243}" destId="{430EFEE7-E037-6545-9F0A-9A218FBF125E}" srcOrd="2" destOrd="0" presId="urn:microsoft.com/office/officeart/2008/layout/LinedList"/>
    <dgm:cxn modelId="{51F6059E-1903-D444-AA82-898FED72181D}" type="presParOf" srcId="{223DEDA4-79FB-7649-87BF-DC9E70BCC243}" destId="{A3890674-B4C1-E44B-A3AE-7F7682DB9BEB}" srcOrd="3" destOrd="0" presId="urn:microsoft.com/office/officeart/2008/layout/LinedList"/>
    <dgm:cxn modelId="{762128F5-29C2-7F44-A0C5-5A3BF6CD5FA4}" type="presParOf" srcId="{A3890674-B4C1-E44B-A3AE-7F7682DB9BEB}" destId="{F5018E2E-EDCC-DF4B-A96C-AFA7C0A410CA}" srcOrd="0" destOrd="0" presId="urn:microsoft.com/office/officeart/2008/layout/LinedList"/>
    <dgm:cxn modelId="{F0010688-F19E-2340-B138-29C4BF79298B}" type="presParOf" srcId="{A3890674-B4C1-E44B-A3AE-7F7682DB9BEB}" destId="{76A2BF63-FC3D-F042-80CD-CD15C5F791BE}" srcOrd="1" destOrd="0" presId="urn:microsoft.com/office/officeart/2008/layout/LinedList"/>
    <dgm:cxn modelId="{FE5B3224-1DE7-784D-8AE5-B3C74D6CB3A2}" type="presParOf" srcId="{223DEDA4-79FB-7649-87BF-DC9E70BCC243}" destId="{1EE76319-60A1-EE48-85E1-E4ECD9770C74}" srcOrd="4" destOrd="0" presId="urn:microsoft.com/office/officeart/2008/layout/LinedList"/>
    <dgm:cxn modelId="{92093B6D-265B-9E4E-8F26-F09FC759729B}" type="presParOf" srcId="{223DEDA4-79FB-7649-87BF-DC9E70BCC243}" destId="{3C7CA029-C5F8-384C-A425-638AB290DCC5}" srcOrd="5" destOrd="0" presId="urn:microsoft.com/office/officeart/2008/layout/LinedList"/>
    <dgm:cxn modelId="{7A2140A0-F28C-8D46-830E-02E3E0C7872F}" type="presParOf" srcId="{3C7CA029-C5F8-384C-A425-638AB290DCC5}" destId="{BF604D59-3210-6E41-9D85-E99F8F4E5385}" srcOrd="0" destOrd="0" presId="urn:microsoft.com/office/officeart/2008/layout/LinedList"/>
    <dgm:cxn modelId="{122B8945-43DB-DE42-8037-7CD23B3C599A}" type="presParOf" srcId="{3C7CA029-C5F8-384C-A425-638AB290DCC5}" destId="{55380E6A-9F01-4E46-AA45-6CBE89C409C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B056B-6074-BC4D-B122-70AF13ED5428}">
      <dsp:nvSpPr>
        <dsp:cNvPr id="0" name=""/>
        <dsp:cNvSpPr/>
      </dsp:nvSpPr>
      <dsp:spPr>
        <a:xfrm>
          <a:off x="0" y="1593"/>
          <a:ext cx="5963317"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30524C6-795B-FE46-A4F4-AB2A322390CF}">
      <dsp:nvSpPr>
        <dsp:cNvPr id="0" name=""/>
        <dsp:cNvSpPr/>
      </dsp:nvSpPr>
      <dsp:spPr>
        <a:xfrm>
          <a:off x="0" y="1593"/>
          <a:ext cx="5963317" cy="10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de-DE" sz="1700" kern="1200" dirty="0"/>
            <a:t>Combine different </a:t>
          </a:r>
          <a:r>
            <a:rPr lang="de-DE" sz="1700" kern="1200" dirty="0" err="1"/>
            <a:t>datasets</a:t>
          </a:r>
          <a:r>
            <a:rPr lang="de-DE" sz="1700" kern="1200" dirty="0"/>
            <a:t> </a:t>
          </a:r>
          <a:r>
            <a:rPr lang="de-DE" sz="1700" kern="1200" dirty="0" err="1"/>
            <a:t>retrieved</a:t>
          </a:r>
          <a:r>
            <a:rPr lang="de-DE" sz="1700" kern="1200" dirty="0"/>
            <a:t> </a:t>
          </a:r>
          <a:r>
            <a:rPr lang="de-DE" sz="1700" kern="1200" dirty="0" err="1"/>
            <a:t>by</a:t>
          </a:r>
          <a:r>
            <a:rPr lang="de-DE" sz="1700" kern="1200" dirty="0"/>
            <a:t> API (Google </a:t>
          </a:r>
          <a:r>
            <a:rPr lang="de-DE" sz="1700" kern="1200" dirty="0" err="1"/>
            <a:t>Maps</a:t>
          </a:r>
          <a:r>
            <a:rPr lang="de-DE" sz="1700" kern="1200" dirty="0"/>
            <a:t>, Traffic Control </a:t>
          </a:r>
          <a:r>
            <a:rPr lang="de-DE" sz="1700" kern="1200" dirty="0" err="1"/>
            <a:t>Cameras</a:t>
          </a:r>
          <a:r>
            <a:rPr lang="de-DE" sz="1700" kern="1200" dirty="0"/>
            <a:t>) </a:t>
          </a:r>
          <a:r>
            <a:rPr lang="de-DE" sz="1700" kern="1200" dirty="0" err="1"/>
            <a:t>with</a:t>
          </a:r>
          <a:r>
            <a:rPr lang="de-DE" sz="1700" kern="1200" dirty="0"/>
            <a:t> </a:t>
          </a:r>
          <a:r>
            <a:rPr lang="de-DE" sz="1700" kern="1200" dirty="0" err="1"/>
            <a:t>public</a:t>
          </a:r>
          <a:r>
            <a:rPr lang="de-DE" sz="1700" kern="1200" dirty="0"/>
            <a:t> </a:t>
          </a:r>
          <a:r>
            <a:rPr lang="de-DE" sz="1700" kern="1200" dirty="0" err="1"/>
            <a:t>transport</a:t>
          </a:r>
          <a:r>
            <a:rPr lang="de-DE" sz="1700" kern="1200" dirty="0"/>
            <a:t>, </a:t>
          </a:r>
          <a:r>
            <a:rPr lang="de-DE" sz="1700" kern="1200" dirty="0" err="1"/>
            <a:t>commuter</a:t>
          </a:r>
          <a:r>
            <a:rPr lang="de-DE" sz="1700" kern="1200" dirty="0"/>
            <a:t> </a:t>
          </a:r>
          <a:r>
            <a:rPr lang="de-DE" sz="1700" kern="1200" dirty="0" err="1"/>
            <a:t>data</a:t>
          </a:r>
          <a:r>
            <a:rPr lang="de-DE" sz="1700" kern="1200" dirty="0"/>
            <a:t>, </a:t>
          </a:r>
          <a:r>
            <a:rPr lang="de-DE" sz="1700" kern="1200" dirty="0" err="1"/>
            <a:t>cost</a:t>
          </a:r>
          <a:r>
            <a:rPr lang="de-DE" sz="1700" kern="1200" dirty="0"/>
            <a:t> </a:t>
          </a:r>
          <a:r>
            <a:rPr lang="de-DE" sz="1700" kern="1200" dirty="0" err="1"/>
            <a:t>data</a:t>
          </a:r>
          <a:r>
            <a:rPr lang="de-DE" sz="1700" kern="1200" dirty="0"/>
            <a:t> </a:t>
          </a:r>
          <a:r>
            <a:rPr lang="de-DE" sz="1700" kern="1200" dirty="0" err="1"/>
            <a:t>and</a:t>
          </a:r>
          <a:r>
            <a:rPr lang="de-DE" sz="1700" kern="1200" dirty="0"/>
            <a:t> </a:t>
          </a:r>
          <a:r>
            <a:rPr lang="de-DE" sz="1700" kern="1200" dirty="0" err="1"/>
            <a:t>garbage</a:t>
          </a:r>
          <a:r>
            <a:rPr lang="de-DE" sz="1700" kern="1200" dirty="0"/>
            <a:t> </a:t>
          </a:r>
          <a:r>
            <a:rPr lang="de-DE" sz="1700" kern="1200" dirty="0" err="1"/>
            <a:t>disposal</a:t>
          </a:r>
          <a:r>
            <a:rPr lang="de-DE" sz="1700" kern="1200" dirty="0"/>
            <a:t> </a:t>
          </a:r>
          <a:r>
            <a:rPr lang="de-DE" sz="1700" kern="1200" dirty="0" err="1"/>
            <a:t>data</a:t>
          </a:r>
          <a:r>
            <a:rPr lang="de-DE" sz="1700" kern="1200" dirty="0"/>
            <a:t> </a:t>
          </a:r>
          <a:r>
            <a:rPr lang="de-DE" sz="1700" kern="1200" dirty="0" err="1"/>
            <a:t>from</a:t>
          </a:r>
          <a:r>
            <a:rPr lang="de-DE" sz="1700" kern="1200" dirty="0"/>
            <a:t> </a:t>
          </a:r>
          <a:r>
            <a:rPr lang="de-DE" sz="1700" kern="1200" dirty="0" err="1"/>
            <a:t>the</a:t>
          </a:r>
          <a:r>
            <a:rPr lang="de-DE" sz="1700" kern="1200" dirty="0"/>
            <a:t> Federal Office </a:t>
          </a:r>
          <a:r>
            <a:rPr lang="de-DE" sz="1700" kern="1200" dirty="0" err="1"/>
            <a:t>of</a:t>
          </a:r>
          <a:r>
            <a:rPr lang="de-DE" sz="1700" kern="1200" dirty="0"/>
            <a:t> </a:t>
          </a:r>
          <a:r>
            <a:rPr lang="de-DE" sz="1700" kern="1200" dirty="0" err="1"/>
            <a:t>Statistics</a:t>
          </a:r>
          <a:endParaRPr lang="en-US" sz="1700" kern="1200" dirty="0"/>
        </a:p>
      </dsp:txBody>
      <dsp:txXfrm>
        <a:off x="0" y="1593"/>
        <a:ext cx="5963317" cy="1086673"/>
      </dsp:txXfrm>
    </dsp:sp>
    <dsp:sp modelId="{430EFEE7-E037-6545-9F0A-9A218FBF125E}">
      <dsp:nvSpPr>
        <dsp:cNvPr id="0" name=""/>
        <dsp:cNvSpPr/>
      </dsp:nvSpPr>
      <dsp:spPr>
        <a:xfrm>
          <a:off x="0" y="1088266"/>
          <a:ext cx="5963317"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5018E2E-EDCC-DF4B-A96C-AFA7C0A410CA}">
      <dsp:nvSpPr>
        <dsp:cNvPr id="0" name=""/>
        <dsp:cNvSpPr/>
      </dsp:nvSpPr>
      <dsp:spPr>
        <a:xfrm>
          <a:off x="0" y="1088266"/>
          <a:ext cx="5963317" cy="10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In order to find the places with the most traffic congestion the mapping and combining of said data supports efficient planning and decision making, whilst making it possible to compare the statistics with other cities in the Kanton</a:t>
          </a:r>
          <a:endParaRPr lang="en-US" sz="1700" kern="1200" dirty="0"/>
        </a:p>
      </dsp:txBody>
      <dsp:txXfrm>
        <a:off x="0" y="1088266"/>
        <a:ext cx="5963317" cy="1086673"/>
      </dsp:txXfrm>
    </dsp:sp>
    <dsp:sp modelId="{1EE76319-60A1-EE48-85E1-E4ECD9770C74}">
      <dsp:nvSpPr>
        <dsp:cNvPr id="0" name=""/>
        <dsp:cNvSpPr/>
      </dsp:nvSpPr>
      <dsp:spPr>
        <a:xfrm>
          <a:off x="0" y="2174939"/>
          <a:ext cx="5963317"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F604D59-3210-6E41-9D85-E99F8F4E5385}">
      <dsp:nvSpPr>
        <dsp:cNvPr id="0" name=""/>
        <dsp:cNvSpPr/>
      </dsp:nvSpPr>
      <dsp:spPr>
        <a:xfrm>
          <a:off x="0" y="2174939"/>
          <a:ext cx="5963317" cy="10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Based on this data the population can decide on measures (e.g. Vertical Gardens, Traffic Flow Optimization) to reduce traffic jams and increase efficient flow through the city</a:t>
          </a:r>
          <a:endParaRPr lang="en-US" sz="1700" kern="1200"/>
        </a:p>
      </dsp:txBody>
      <dsp:txXfrm>
        <a:off x="0" y="2174939"/>
        <a:ext cx="5963317" cy="108667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A4FD86BE-8510-45F5-9447-C8AE2CCF2333}" type="datetimeFigureOut">
              <a:rPr lang="en-GB" smtClean="0"/>
              <a:t>21/03/2021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26621295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4FD86BE-8510-45F5-9447-C8AE2CCF2333}"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297123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4FD86BE-8510-45F5-9447-C8AE2CCF2333}"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2574166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C8CE-0F6F-4523-88B1-3D9889A77E2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DB6CEA-AB5E-468F-A06D-2C77CD845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435012-C5DB-4F26-B3C8-53428E1E8B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CC1584-334A-4232-86EA-C8751E56D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90D4A-5856-4472-8878-9433C4882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2E39D90-E7EB-4F88-BE0A-48012671EEC9}"/>
              </a:ext>
            </a:extLst>
          </p:cNvPr>
          <p:cNvSpPr>
            <a:spLocks noGrp="1"/>
          </p:cNvSpPr>
          <p:nvPr>
            <p:ph type="dt" sz="half" idx="10"/>
          </p:nvPr>
        </p:nvSpPr>
        <p:spPr/>
        <p:txBody>
          <a:bodyPr/>
          <a:lstStyle/>
          <a:p>
            <a:fld id="{A4FD86BE-8510-45F5-9447-C8AE2CCF2333}" type="datetimeFigureOut">
              <a:rPr lang="en-GB" smtClean="0"/>
              <a:t>21/03/2021</a:t>
            </a:fld>
            <a:endParaRPr lang="en-GB"/>
          </a:p>
        </p:txBody>
      </p:sp>
      <p:sp>
        <p:nvSpPr>
          <p:cNvPr id="8" name="Footer Placeholder 7">
            <a:extLst>
              <a:ext uri="{FF2B5EF4-FFF2-40B4-BE49-F238E27FC236}">
                <a16:creationId xmlns:a16="http://schemas.microsoft.com/office/drawing/2014/main" id="{EF75659B-3E5D-4A98-B950-3518ED77957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1ED4EC0-9EF6-4499-8ABA-AE5AB9B634DE}"/>
              </a:ext>
            </a:extLst>
          </p:cNvPr>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3965652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4FD86BE-8510-45F5-9447-C8AE2CCF2333}" type="datetimeFigureOut">
              <a:rPr lang="en-GB" smtClean="0"/>
              <a:t>21/03/2021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365693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A4FD86BE-8510-45F5-9447-C8AE2CCF2333}" type="datetimeFigureOut">
              <a:rPr lang="en-GB" smtClean="0"/>
              <a:t>21/03/2021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12922914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4FD86BE-8510-45F5-9447-C8AE2CCF2333}" type="datetimeFigureOut">
              <a:rPr lang="en-GB" smtClean="0"/>
              <a:t>21/03/2021</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389834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A4FD86BE-8510-45F5-9447-C8AE2CCF2333}" type="datetimeFigureOut">
              <a:rPr lang="en-GB" smtClean="0"/>
              <a:t>21/03/2021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52A826-0300-4CFE-A9D6-E7D66A47D8C9}" type="slidenum">
              <a:rPr lang="en-GB" smtClean="0"/>
              <a:t>‹#›</a:t>
            </a:fld>
            <a:endParaRPr lang="en-GB"/>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04846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4FD86BE-8510-45F5-9447-C8AE2CCF2333}" type="datetimeFigureOut">
              <a:rPr lang="en-GB" smtClean="0"/>
              <a:t>21/03/2021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414395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D86BE-8510-45F5-9447-C8AE2CCF2333}" type="datetimeFigureOut">
              <a:rPr lang="en-GB" smtClean="0"/>
              <a:t>21/03/2021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31393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A4FD86BE-8510-45F5-9447-C8AE2CCF2333}" type="datetimeFigureOut">
              <a:rPr lang="en-GB" smtClean="0"/>
              <a:t>21/03/2021</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219481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4FD86BE-8510-45F5-9447-C8AE2CCF2333}" type="datetimeFigureOut">
              <a:rPr lang="en-GB" smtClean="0"/>
              <a:t>21/03/2021</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E352A826-0300-4CFE-A9D6-E7D66A47D8C9}" type="slidenum">
              <a:rPr lang="en-GB" smtClean="0"/>
              <a:t>‹#›</a:t>
            </a:fld>
            <a:endParaRPr lang="en-GB"/>
          </a:p>
        </p:txBody>
      </p:sp>
    </p:spTree>
    <p:extLst>
      <p:ext uri="{BB962C8B-B14F-4D97-AF65-F5344CB8AC3E}">
        <p14:creationId xmlns:p14="http://schemas.microsoft.com/office/powerpoint/2010/main" val="21959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4FD86BE-8510-45F5-9447-C8AE2CCF2333}" type="datetimeFigureOut">
              <a:rPr lang="en-GB" smtClean="0"/>
              <a:t>21/03/2021</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352A826-0300-4CFE-A9D6-E7D66A47D8C9}" type="slidenum">
              <a:rPr lang="en-GB" smtClean="0"/>
              <a:t>‹#›</a:t>
            </a:fld>
            <a:endParaRPr lang="en-GB"/>
          </a:p>
        </p:txBody>
      </p:sp>
    </p:spTree>
    <p:extLst>
      <p:ext uri="{BB962C8B-B14F-4D97-AF65-F5344CB8AC3E}">
        <p14:creationId xmlns:p14="http://schemas.microsoft.com/office/powerpoint/2010/main" val="19703417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sv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url?sa=i&amp;url=https%3A%2F%2Fwww.kesb.sg.ch%2Fregionen%2Fst-gallen&amp;psig=AOvVaw1LbGl6xGwSjF7YiOfdM7VB&amp;ust=1616336108396000&amp;source=images&amp;cd=vfe&amp;ved=0CAIQjRxqFwoTCPDb27OHv-8CFQAAAAAdAAAAABAD" TargetMode="External"/><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hyperlink" Target="https://www.google.com/url?sa=i&amp;url=https%3A%2F%2Fde.m.wikipedia.org%2Fwiki%2FDatei%3ARaiffeisen_Schweiz_-_City_Lounge%2C_St._Gallen.jpg&amp;psig=AOvVaw1O55HzhAJLeQjTE-hKMAVG&amp;ust=1616336036586000&amp;source=images&amp;cd=vfe&amp;ved=0CAIQjRxqFwoTCICd_42Hv-8CFQAAAAAdAAAAABAJ" TargetMode="External"/><Relationship Id="rId1" Type="http://schemas.openxmlformats.org/officeDocument/2006/relationships/slideLayout" Target="../slideLayouts/slideLayout12.xml"/><Relationship Id="rId6" Type="http://schemas.openxmlformats.org/officeDocument/2006/relationships/hyperlink" Target="https://www.google.com/url?sa=i&amp;url=https%3A%2F%2Fexecutiveaspect.com%2Fdiscover%2Fvertical-garden-company-to-work-on-largest-living-wall-in-north-america%2F&amp;psig=AOvVaw1oVprGRFRy-r64Vd9QCfIK&amp;ust=1616335871837000&amp;source=images&amp;cd=vfe&amp;ved=0CAIQjRxqFwoTCKiUqsOGv-8CFQAAAAAdAAAAABBL" TargetMode="External"/><Relationship Id="rId5" Type="http://schemas.openxmlformats.org/officeDocument/2006/relationships/image" Target="../media/image4.jpeg"/><Relationship Id="rId4" Type="http://schemas.openxmlformats.org/officeDocument/2006/relationships/hyperlink" Target="https://www.google.com/url?sa=i&amp;url=https%3A%2F%2Fwww.dezeen.com%2F2013%2F09%2F08%2Fthe-oasis-of-aboukir-green-wall-by-patrick-blanc%2F&amp;psig=AOvVaw1oVprGRFRy-r64Vd9QCfIK&amp;ust=1616335871837000&amp;source=images&amp;cd=vfe&amp;ved=0CAIQjRxqFwoTCKiUqsOGv-8CFQAAAAAdAAAAABAO" TargetMode="External"/><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google.com/url?sa=i&amp;url=https%3A%2F%2Fwww.isoe.de%2Faktuelles%2Fnews%2Fdetail-all%2Fnews%2Fsozial-oekologische-forschung-zu-plastik-in-der-umwelt%2F&amp;psig=AOvVaw1rldnNRRO10mMAZAY8WAu6&amp;ust=1616354186153000&amp;source=images&amp;cd=vfe&amp;ved=0CAIQjRxqFwoTCKCerN3Kv-8CFQAAAAAdAAAAABAO" TargetMode="Externa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https://www.stadt.sg.ch/home/raum-umwelt/abfall-entsorgung.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74B-93EF-44A7-8220-8C2744FB56CA}"/>
              </a:ext>
            </a:extLst>
          </p:cNvPr>
          <p:cNvSpPr>
            <a:spLocks noGrp="1"/>
          </p:cNvSpPr>
          <p:nvPr>
            <p:ph type="ctrTitle"/>
          </p:nvPr>
        </p:nvSpPr>
        <p:spPr/>
        <p:txBody>
          <a:bodyPr/>
          <a:lstStyle/>
          <a:p>
            <a:r>
              <a:rPr lang="de-DE" dirty="0"/>
              <a:t>The </a:t>
            </a:r>
            <a:r>
              <a:rPr lang="de-DE" dirty="0" err="1"/>
              <a:t>kickin</a:t>
            </a:r>
            <a:r>
              <a:rPr lang="de-DE" dirty="0"/>
              <a:t>‘ </a:t>
            </a:r>
            <a:r>
              <a:rPr lang="de-DE" dirty="0" err="1"/>
              <a:t>chickens</a:t>
            </a:r>
            <a:r>
              <a:rPr lang="de-DE" dirty="0"/>
              <a:t> 	</a:t>
            </a:r>
            <a:endParaRPr lang="en-GB" dirty="0"/>
          </a:p>
        </p:txBody>
      </p:sp>
    </p:spTree>
    <p:extLst>
      <p:ext uri="{BB962C8B-B14F-4D97-AF65-F5344CB8AC3E}">
        <p14:creationId xmlns:p14="http://schemas.microsoft.com/office/powerpoint/2010/main" val="247028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3D2F-ECC8-4F14-94D1-138A3E07A906}"/>
              </a:ext>
            </a:extLst>
          </p:cNvPr>
          <p:cNvSpPr>
            <a:spLocks noGrp="1"/>
          </p:cNvSpPr>
          <p:nvPr>
            <p:ph type="title"/>
          </p:nvPr>
        </p:nvSpPr>
        <p:spPr>
          <a:xfrm>
            <a:off x="5381807" y="964692"/>
            <a:ext cx="5894832" cy="1188720"/>
          </a:xfrm>
        </p:spPr>
        <p:txBody>
          <a:bodyPr>
            <a:normAutofit/>
          </a:bodyPr>
          <a:lstStyle/>
          <a:p>
            <a:r>
              <a:rPr lang="de-DE" dirty="0" err="1"/>
              <a:t>Strategy</a:t>
            </a:r>
            <a:endParaRPr lang="en-GB" dirty="0"/>
          </a:p>
        </p:txBody>
      </p:sp>
      <p:sp>
        <p:nvSpPr>
          <p:cNvPr id="25" name="Rectangle 20">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315"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2">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907"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Route (Two Pins With A Path) with solid fill">
            <a:extLst>
              <a:ext uri="{FF2B5EF4-FFF2-40B4-BE49-F238E27FC236}">
                <a16:creationId xmlns:a16="http://schemas.microsoft.com/office/drawing/2014/main" id="{7D4DEDCE-E192-594D-A3FE-5C4D899CF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499" y="1768763"/>
            <a:ext cx="3328416" cy="3328416"/>
          </a:xfrm>
          <a:prstGeom prst="rect">
            <a:avLst/>
          </a:prstGeom>
        </p:spPr>
      </p:pic>
      <p:graphicFrame>
        <p:nvGraphicFramePr>
          <p:cNvPr id="5" name="Content Placeholder 2">
            <a:extLst>
              <a:ext uri="{FF2B5EF4-FFF2-40B4-BE49-F238E27FC236}">
                <a16:creationId xmlns:a16="http://schemas.microsoft.com/office/drawing/2014/main" id="{1E346F54-E6D4-4B7F-81B3-7A7D00769B4A}"/>
              </a:ext>
            </a:extLst>
          </p:cNvPr>
          <p:cNvGraphicFramePr>
            <a:graphicFrameLocks noGrp="1"/>
          </p:cNvGraphicFramePr>
          <p:nvPr>
            <p:ph idx="1"/>
            <p:extLst>
              <p:ext uri="{D42A27DB-BD31-4B8C-83A1-F6EECF244321}">
                <p14:modId xmlns:p14="http://schemas.microsoft.com/office/powerpoint/2010/main" val="3329927855"/>
              </p:ext>
            </p:extLst>
          </p:nvPr>
        </p:nvGraphicFramePr>
        <p:xfrm>
          <a:off x="5380378" y="2638044"/>
          <a:ext cx="5963317" cy="3263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2119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F2B2-C75E-4FE2-8713-236698001AC2}"/>
              </a:ext>
            </a:extLst>
          </p:cNvPr>
          <p:cNvSpPr>
            <a:spLocks noGrp="1"/>
          </p:cNvSpPr>
          <p:nvPr>
            <p:ph type="title"/>
          </p:nvPr>
        </p:nvSpPr>
        <p:spPr/>
        <p:txBody>
          <a:bodyPr/>
          <a:lstStyle/>
          <a:p>
            <a:r>
              <a:rPr lang="de-DE" dirty="0"/>
              <a:t>Vote Case 1 – Green Sankt Gallen</a:t>
            </a:r>
            <a:endParaRPr lang="en-GB" dirty="0"/>
          </a:p>
        </p:txBody>
      </p:sp>
      <p:sp>
        <p:nvSpPr>
          <p:cNvPr id="3" name="Text Placeholder 2">
            <a:extLst>
              <a:ext uri="{FF2B5EF4-FFF2-40B4-BE49-F238E27FC236}">
                <a16:creationId xmlns:a16="http://schemas.microsoft.com/office/drawing/2014/main" id="{D71C2755-8FAB-4C09-84C2-66F82A189108}"/>
              </a:ext>
            </a:extLst>
          </p:cNvPr>
          <p:cNvSpPr>
            <a:spLocks noGrp="1"/>
          </p:cNvSpPr>
          <p:nvPr>
            <p:ph type="body" idx="1"/>
          </p:nvPr>
        </p:nvSpPr>
        <p:spPr/>
        <p:txBody>
          <a:bodyPr/>
          <a:lstStyle/>
          <a:p>
            <a:r>
              <a:rPr lang="de-DE" dirty="0"/>
              <a:t>Projects in SG</a:t>
            </a:r>
            <a:endParaRPr lang="en-GB" dirty="0"/>
          </a:p>
        </p:txBody>
      </p:sp>
      <p:pic>
        <p:nvPicPr>
          <p:cNvPr id="1036" name="Picture 12">
            <a:hlinkClick r:id="rId2"/>
            <a:extLst>
              <a:ext uri="{FF2B5EF4-FFF2-40B4-BE49-F238E27FC236}">
                <a16:creationId xmlns:a16="http://schemas.microsoft.com/office/drawing/2014/main" id="{973F2A13-0F3B-4CD6-B28D-E29B17C1A59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7748" y="4528814"/>
            <a:ext cx="2647175" cy="176478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1AF00EAE-6C02-4083-8E4F-98F2FFF5F4A1}"/>
              </a:ext>
            </a:extLst>
          </p:cNvPr>
          <p:cNvSpPr>
            <a:spLocks noGrp="1"/>
          </p:cNvSpPr>
          <p:nvPr>
            <p:ph type="body" sz="quarter" idx="3"/>
          </p:nvPr>
        </p:nvSpPr>
        <p:spPr/>
        <p:txBody>
          <a:bodyPr/>
          <a:lstStyle/>
          <a:p>
            <a:r>
              <a:rPr lang="de-DE" dirty="0"/>
              <a:t>Goals</a:t>
            </a:r>
            <a:endParaRPr lang="en-GB" dirty="0"/>
          </a:p>
        </p:txBody>
      </p:sp>
      <p:sp>
        <p:nvSpPr>
          <p:cNvPr id="6" name="Content Placeholder 5">
            <a:extLst>
              <a:ext uri="{FF2B5EF4-FFF2-40B4-BE49-F238E27FC236}">
                <a16:creationId xmlns:a16="http://schemas.microsoft.com/office/drawing/2014/main" id="{8AF990D5-2B43-4A0C-9798-4850C06F9267}"/>
              </a:ext>
            </a:extLst>
          </p:cNvPr>
          <p:cNvSpPr>
            <a:spLocks noGrp="1"/>
          </p:cNvSpPr>
          <p:nvPr>
            <p:ph sz="quarter" idx="4"/>
          </p:nvPr>
        </p:nvSpPr>
        <p:spPr>
          <a:xfrm>
            <a:off x="854630" y="2505075"/>
            <a:ext cx="5183188" cy="3684588"/>
          </a:xfrm>
        </p:spPr>
        <p:txBody>
          <a:bodyPr/>
          <a:lstStyle/>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Raiffeisen</a:t>
            </a:r>
          </a:p>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Train </a:t>
            </a:r>
            <a:r>
              <a:rPr lang="de-DE" sz="1700" dirty="0" err="1">
                <a:solidFill>
                  <a:prstClr val="black">
                    <a:hueOff val="0"/>
                    <a:satOff val="0"/>
                    <a:lumOff val="0"/>
                    <a:alphaOff val="0"/>
                  </a:prstClr>
                </a:solidFill>
                <a:latin typeface="Gill Sans MT" panose="020B0502020104020203"/>
              </a:rPr>
              <a:t>station</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square</a:t>
            </a:r>
            <a:endParaRPr lang="en-GB" sz="1700" dirty="0">
              <a:solidFill>
                <a:prstClr val="black">
                  <a:hueOff val="0"/>
                  <a:satOff val="0"/>
                  <a:lumOff val="0"/>
                  <a:alphaOff val="0"/>
                </a:prstClr>
              </a:solidFill>
              <a:latin typeface="Gill Sans MT" panose="020B0502020104020203"/>
            </a:endParaRPr>
          </a:p>
        </p:txBody>
      </p:sp>
      <p:pic>
        <p:nvPicPr>
          <p:cNvPr id="1030" name="Picture 6" descr="The Oasis of Aboukir green wall by Patrick Blanc for Paris Design Week">
            <a:hlinkClick r:id="rId4"/>
            <a:extLst>
              <a:ext uri="{FF2B5EF4-FFF2-40B4-BE49-F238E27FC236}">
                <a16:creationId xmlns:a16="http://schemas.microsoft.com/office/drawing/2014/main" id="{944B6345-65C4-40E2-9CBF-01918D9DB9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1482" y="4354287"/>
            <a:ext cx="2115572" cy="21155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tical Garden Company to Work on Largest Living Wall in North America. -  Executive Aspect">
            <a:hlinkClick r:id="rId6"/>
            <a:extLst>
              <a:ext uri="{FF2B5EF4-FFF2-40B4-BE49-F238E27FC236}">
                <a16:creationId xmlns:a16="http://schemas.microsoft.com/office/drawing/2014/main" id="{9E3C47B8-8C4D-4481-8BBA-ED455F0B2D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7633" y="4354287"/>
            <a:ext cx="3176458" cy="21155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 Gallen: kesb.sg.ch">
            <a:hlinkClick r:id="rId8"/>
            <a:extLst>
              <a:ext uri="{FF2B5EF4-FFF2-40B4-BE49-F238E27FC236}">
                <a16:creationId xmlns:a16="http://schemas.microsoft.com/office/drawing/2014/main" id="{14D1F0EC-BF3A-46AB-B8FB-E9EA755903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9707" y="4906692"/>
            <a:ext cx="2578894" cy="1386904"/>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5">
            <a:extLst>
              <a:ext uri="{FF2B5EF4-FFF2-40B4-BE49-F238E27FC236}">
                <a16:creationId xmlns:a16="http://schemas.microsoft.com/office/drawing/2014/main" id="{DDDC74C8-4624-4012-9903-D955E537410E}"/>
              </a:ext>
            </a:extLst>
          </p:cNvPr>
          <p:cNvSpPr txBox="1">
            <a:spLocks/>
          </p:cNvSpPr>
          <p:nvPr/>
        </p:nvSpPr>
        <p:spPr>
          <a:xfrm>
            <a:off x="6266984"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55650">
              <a:spcBef>
                <a:spcPct val="0"/>
              </a:spcBef>
              <a:spcAft>
                <a:spcPct val="35000"/>
              </a:spcAft>
            </a:pPr>
            <a:r>
              <a:rPr lang="de-DE" sz="1700" dirty="0" err="1">
                <a:solidFill>
                  <a:prstClr val="black">
                    <a:hueOff val="0"/>
                    <a:satOff val="0"/>
                    <a:lumOff val="0"/>
                    <a:alphaOff val="0"/>
                  </a:prstClr>
                </a:solidFill>
                <a:latin typeface="Gill Sans MT" panose="020B0502020104020203"/>
              </a:rPr>
              <a:t>Reduce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air</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pollution</a:t>
            </a:r>
            <a:r>
              <a:rPr lang="de-DE" sz="1700" dirty="0">
                <a:solidFill>
                  <a:prstClr val="black">
                    <a:hueOff val="0"/>
                    <a:satOff val="0"/>
                    <a:lumOff val="0"/>
                    <a:alphaOff val="0"/>
                  </a:prstClr>
                </a:solidFill>
                <a:latin typeface="Gill Sans MT" panose="020B0502020104020203"/>
              </a:rPr>
              <a:t> in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city</a:t>
            </a:r>
            <a:endParaRPr lang="de-DE" sz="1700" dirty="0">
              <a:solidFill>
                <a:prstClr val="black">
                  <a:hueOff val="0"/>
                  <a:satOff val="0"/>
                  <a:lumOff val="0"/>
                  <a:alphaOff val="0"/>
                </a:prstClr>
              </a:solidFill>
              <a:latin typeface="Gill Sans MT" panose="020B0502020104020203"/>
            </a:endParaRPr>
          </a:p>
          <a:p>
            <a:pPr defTabSz="755650">
              <a:spcBef>
                <a:spcPct val="0"/>
              </a:spcBef>
              <a:spcAft>
                <a:spcPct val="35000"/>
              </a:spcAft>
            </a:pPr>
            <a:r>
              <a:rPr lang="de-DE" sz="1700" dirty="0" err="1">
                <a:solidFill>
                  <a:prstClr val="black">
                    <a:hueOff val="0"/>
                    <a:satOff val="0"/>
                    <a:lumOff val="0"/>
                    <a:alphaOff val="0"/>
                  </a:prstClr>
                </a:solidFill>
                <a:latin typeface="Gill Sans MT" panose="020B0502020104020203"/>
              </a:rPr>
              <a:t>Reduce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health</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costs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and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citizen</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wellbeing</a:t>
            </a:r>
            <a:endParaRPr lang="de-DE" sz="1700" dirty="0">
              <a:solidFill>
                <a:prstClr val="black">
                  <a:hueOff val="0"/>
                  <a:satOff val="0"/>
                  <a:lumOff val="0"/>
                  <a:alphaOff val="0"/>
                </a:prstClr>
              </a:solidFill>
              <a:latin typeface="Gill Sans MT" panose="020B0502020104020203"/>
            </a:endParaRPr>
          </a:p>
          <a:p>
            <a:endParaRPr lang="de-DE" dirty="0"/>
          </a:p>
        </p:txBody>
      </p:sp>
    </p:spTree>
    <p:extLst>
      <p:ext uri="{BB962C8B-B14F-4D97-AF65-F5344CB8AC3E}">
        <p14:creationId xmlns:p14="http://schemas.microsoft.com/office/powerpoint/2010/main" val="309311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F2B2-C75E-4FE2-8713-236698001AC2}"/>
              </a:ext>
            </a:extLst>
          </p:cNvPr>
          <p:cNvSpPr>
            <a:spLocks noGrp="1"/>
          </p:cNvSpPr>
          <p:nvPr>
            <p:ph type="title"/>
          </p:nvPr>
        </p:nvSpPr>
        <p:spPr/>
        <p:txBody>
          <a:bodyPr/>
          <a:lstStyle/>
          <a:p>
            <a:r>
              <a:rPr lang="de-DE" dirty="0"/>
              <a:t>Vote Case 2 – Traffic </a:t>
            </a:r>
            <a:r>
              <a:rPr lang="de-DE" dirty="0" err="1"/>
              <a:t>Optimization</a:t>
            </a:r>
            <a:r>
              <a:rPr lang="de-DE" dirty="0"/>
              <a:t> Gallen</a:t>
            </a:r>
            <a:endParaRPr lang="en-GB" dirty="0"/>
          </a:p>
        </p:txBody>
      </p:sp>
      <p:sp>
        <p:nvSpPr>
          <p:cNvPr id="3" name="Text Placeholder 2">
            <a:extLst>
              <a:ext uri="{FF2B5EF4-FFF2-40B4-BE49-F238E27FC236}">
                <a16:creationId xmlns:a16="http://schemas.microsoft.com/office/drawing/2014/main" id="{D71C2755-8FAB-4C09-84C2-66F82A189108}"/>
              </a:ext>
            </a:extLst>
          </p:cNvPr>
          <p:cNvSpPr>
            <a:spLocks noGrp="1"/>
          </p:cNvSpPr>
          <p:nvPr>
            <p:ph type="body" idx="1"/>
          </p:nvPr>
        </p:nvSpPr>
        <p:spPr/>
        <p:txBody>
          <a:bodyPr/>
          <a:lstStyle/>
          <a:p>
            <a:r>
              <a:rPr lang="de-DE" dirty="0"/>
              <a:t>Projects in SG</a:t>
            </a:r>
            <a:endParaRPr lang="en-GB" dirty="0"/>
          </a:p>
        </p:txBody>
      </p:sp>
      <p:sp>
        <p:nvSpPr>
          <p:cNvPr id="6" name="Content Placeholder 5">
            <a:extLst>
              <a:ext uri="{FF2B5EF4-FFF2-40B4-BE49-F238E27FC236}">
                <a16:creationId xmlns:a16="http://schemas.microsoft.com/office/drawing/2014/main" id="{8AF990D5-2B43-4A0C-9798-4850C06F9267}"/>
              </a:ext>
            </a:extLst>
          </p:cNvPr>
          <p:cNvSpPr>
            <a:spLocks noGrp="1"/>
          </p:cNvSpPr>
          <p:nvPr>
            <p:ph sz="half" idx="2"/>
          </p:nvPr>
        </p:nvSpPr>
        <p:spPr>
          <a:xfrm>
            <a:off x="854630" y="2505075"/>
            <a:ext cx="5183188" cy="3684588"/>
          </a:xfrm>
        </p:spPr>
        <p:txBody>
          <a:bodyPr/>
          <a:lstStyle/>
          <a:p>
            <a:pPr defTabSz="755650">
              <a:lnSpc>
                <a:spcPct val="90000"/>
              </a:lnSpc>
              <a:spcBef>
                <a:spcPct val="0"/>
              </a:spcBef>
              <a:spcAft>
                <a:spcPct val="35000"/>
              </a:spcAft>
            </a:pPr>
            <a:r>
              <a:rPr lang="de-DE" sz="1700" dirty="0" err="1">
                <a:solidFill>
                  <a:prstClr val="black">
                    <a:hueOff val="0"/>
                    <a:satOff val="0"/>
                    <a:lumOff val="0"/>
                    <a:alphaOff val="0"/>
                  </a:prstClr>
                </a:solidFill>
                <a:latin typeface="Gill Sans MT" panose="020B0502020104020203"/>
              </a:rPr>
              <a:t>Garbage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truck</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routes</a:t>
            </a:r>
            <a:endParaRPr lang="de-DE" sz="1700" dirty="0">
              <a:solidFill>
                <a:prstClr val="black">
                  <a:hueOff val="0"/>
                  <a:satOff val="0"/>
                  <a:lumOff val="0"/>
                  <a:alphaOff val="0"/>
                </a:prstClr>
              </a:solidFill>
              <a:latin typeface="Gill Sans MT" panose="020B0502020104020203"/>
            </a:endParaRPr>
          </a:p>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Bus </a:t>
            </a:r>
            <a:r>
              <a:rPr lang="de-DE" sz="1700" dirty="0" err="1">
                <a:solidFill>
                  <a:prstClr val="black">
                    <a:hueOff val="0"/>
                    <a:satOff val="0"/>
                    <a:lumOff val="0"/>
                    <a:alphaOff val="0"/>
                  </a:prstClr>
                </a:solidFill>
                <a:latin typeface="Gill Sans MT" panose="020B0502020104020203"/>
              </a:rPr>
              <a:t>routes</a:t>
            </a:r>
            <a:endParaRPr lang="de-DE" sz="1700" dirty="0">
              <a:solidFill>
                <a:prstClr val="black">
                  <a:hueOff val="0"/>
                  <a:satOff val="0"/>
                  <a:lumOff val="0"/>
                  <a:alphaOff val="0"/>
                </a:prstClr>
              </a:solidFill>
              <a:latin typeface="Gill Sans MT" panose="020B0502020104020203"/>
            </a:endParaRPr>
          </a:p>
          <a:p>
            <a:pPr defTabSz="755650">
              <a:lnSpc>
                <a:spcPct val="90000"/>
              </a:lnSpc>
              <a:spcBef>
                <a:spcPct val="0"/>
              </a:spcBef>
              <a:spcAft>
                <a:spcPct val="35000"/>
              </a:spcAft>
            </a:pPr>
            <a:r>
              <a:rPr lang="de-DE" sz="1700" dirty="0" err="1">
                <a:solidFill>
                  <a:prstClr val="black">
                    <a:hueOff val="0"/>
                    <a:satOff val="0"/>
                    <a:lumOff val="0"/>
                    <a:alphaOff val="0"/>
                  </a:prstClr>
                </a:solidFill>
                <a:latin typeface="Gill Sans MT" panose="020B0502020104020203"/>
              </a:rPr>
              <a:t>Congestion</a:t>
            </a:r>
            <a:r>
              <a:rPr lang="de-DE" sz="1700" dirty="0">
                <a:solidFill>
                  <a:prstClr val="black">
                    <a:hueOff val="0"/>
                    <a:satOff val="0"/>
                    <a:lumOff val="0"/>
                    <a:alphaOff val="0"/>
                  </a:prstClr>
                </a:solidFill>
                <a:latin typeface="Gill Sans MT" panose="020B0502020104020203"/>
              </a:rPr>
              <a:t>/</a:t>
            </a:r>
            <a:r>
              <a:rPr lang="de-DE" sz="1700" dirty="0" err="1">
                <a:solidFill>
                  <a:prstClr val="black">
                    <a:hueOff val="0"/>
                    <a:satOff val="0"/>
                    <a:lumOff val="0"/>
                    <a:alphaOff val="0"/>
                  </a:prstClr>
                </a:solidFill>
                <a:latin typeface="Gill Sans MT" panose="020B0502020104020203"/>
              </a:rPr>
              <a:t>jams</a:t>
            </a:r>
            <a:endParaRPr lang="de-DE" sz="1700" dirty="0">
              <a:solidFill>
                <a:prstClr val="black">
                  <a:hueOff val="0"/>
                  <a:satOff val="0"/>
                  <a:lumOff val="0"/>
                  <a:alphaOff val="0"/>
                </a:prstClr>
              </a:solidFill>
              <a:latin typeface="Gill Sans MT" panose="020B0502020104020203"/>
            </a:endParaRPr>
          </a:p>
        </p:txBody>
      </p:sp>
      <p:sp>
        <p:nvSpPr>
          <p:cNvPr id="5" name="Text Placeholder 4">
            <a:extLst>
              <a:ext uri="{FF2B5EF4-FFF2-40B4-BE49-F238E27FC236}">
                <a16:creationId xmlns:a16="http://schemas.microsoft.com/office/drawing/2014/main" id="{1AF00EAE-6C02-4083-8E4F-98F2FFF5F4A1}"/>
              </a:ext>
            </a:extLst>
          </p:cNvPr>
          <p:cNvSpPr>
            <a:spLocks noGrp="1"/>
          </p:cNvSpPr>
          <p:nvPr>
            <p:ph type="body" sz="quarter" idx="3"/>
          </p:nvPr>
        </p:nvSpPr>
        <p:spPr/>
        <p:txBody>
          <a:bodyPr/>
          <a:lstStyle/>
          <a:p>
            <a:r>
              <a:rPr lang="de-DE" dirty="0"/>
              <a:t>Goal</a:t>
            </a:r>
            <a:endParaRPr lang="en-GB" dirty="0"/>
          </a:p>
        </p:txBody>
      </p:sp>
      <p:sp>
        <p:nvSpPr>
          <p:cNvPr id="15" name="Content Placeholder 5">
            <a:extLst>
              <a:ext uri="{FF2B5EF4-FFF2-40B4-BE49-F238E27FC236}">
                <a16:creationId xmlns:a16="http://schemas.microsoft.com/office/drawing/2014/main" id="{DDDC74C8-4624-4012-9903-D955E537410E}"/>
              </a:ext>
            </a:extLst>
          </p:cNvPr>
          <p:cNvSpPr txBox="1">
            <a:spLocks/>
          </p:cNvSpPr>
          <p:nvPr/>
        </p:nvSpPr>
        <p:spPr>
          <a:xfrm>
            <a:off x="6266984"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55650">
              <a:spcBef>
                <a:spcPct val="0"/>
              </a:spcBef>
              <a:spcAft>
                <a:spcPct val="35000"/>
              </a:spcAft>
              <a:buClr>
                <a:schemeClr val="accent2"/>
              </a:buClr>
            </a:pPr>
            <a:r>
              <a:rPr lang="de-DE" sz="1700" dirty="0">
                <a:solidFill>
                  <a:prstClr val="black">
                    <a:hueOff val="0"/>
                    <a:satOff val="0"/>
                    <a:lumOff val="0"/>
                    <a:alphaOff val="0"/>
                  </a:prstClr>
                </a:solidFill>
                <a:latin typeface="Gill Sans MT" panose="020B0502020104020203"/>
              </a:rPr>
              <a:t>First </a:t>
            </a:r>
            <a:r>
              <a:rPr lang="de-DE" sz="1700" dirty="0" err="1">
                <a:solidFill>
                  <a:prstClr val="black">
                    <a:hueOff val="0"/>
                    <a:satOff val="0"/>
                    <a:lumOff val="0"/>
                    <a:alphaOff val="0"/>
                  </a:prstClr>
                </a:solidFill>
                <a:latin typeface="Gill Sans MT" panose="020B0502020104020203"/>
              </a:rPr>
              <a:t>implemented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case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of</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strategic</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traffic</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routing</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for</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garbage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disposal</a:t>
            </a:r>
            <a:r>
              <a:rPr lang="de-DE" sz="1700" dirty="0">
                <a:solidFill>
                  <a:prstClr val="black">
                    <a:hueOff val="0"/>
                    <a:satOff val="0"/>
                    <a:lumOff val="0"/>
                    <a:alphaOff val="0"/>
                  </a:prstClr>
                </a:solidFill>
                <a:latin typeface="Gill Sans MT" panose="020B0502020104020203"/>
              </a:rPr>
              <a:t> in Europe</a:t>
            </a:r>
          </a:p>
          <a:p>
            <a:pPr defTabSz="755650">
              <a:spcBef>
                <a:spcPct val="0"/>
              </a:spcBef>
              <a:spcAft>
                <a:spcPct val="35000"/>
              </a:spcAft>
              <a:buClr>
                <a:schemeClr val="accent2"/>
              </a:buClr>
            </a:pPr>
            <a:r>
              <a:rPr lang="de-DE" sz="1700" dirty="0">
                <a:solidFill>
                  <a:prstClr val="black">
                    <a:hueOff val="0"/>
                    <a:satOff val="0"/>
                    <a:lumOff val="0"/>
                    <a:alphaOff val="0"/>
                  </a:prstClr>
                </a:solidFill>
                <a:latin typeface="Gill Sans MT" panose="020B0502020104020203"/>
              </a:rPr>
              <a:t>Safe time, </a:t>
            </a:r>
            <a:r>
              <a:rPr lang="de-DE" sz="1700" dirty="0" err="1">
                <a:solidFill>
                  <a:prstClr val="black">
                    <a:hueOff val="0"/>
                    <a:satOff val="0"/>
                    <a:lumOff val="0"/>
                    <a:alphaOff val="0"/>
                  </a:prstClr>
                </a:solidFill>
                <a:latin typeface="Gill Sans MT" panose="020B0502020104020203"/>
              </a:rPr>
              <a:t>money</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and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power </a:t>
            </a:r>
          </a:p>
        </p:txBody>
      </p:sp>
      <p:pic>
        <p:nvPicPr>
          <p:cNvPr id="4098" name="Picture 2" descr="Self-driving cars are not the solution to the traffic jam problem –  Institute for Transport Planning and Systems | ETH Zurich">
            <a:extLst>
              <a:ext uri="{FF2B5EF4-FFF2-40B4-BE49-F238E27FC236}">
                <a16:creationId xmlns:a16="http://schemas.microsoft.com/office/drawing/2014/main" id="{7DB6C151-06DD-4A55-AE71-35066A420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95" y="4352085"/>
            <a:ext cx="4292759" cy="214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71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F2B2-C75E-4FE2-8713-236698001AC2}"/>
              </a:ext>
            </a:extLst>
          </p:cNvPr>
          <p:cNvSpPr>
            <a:spLocks noGrp="1"/>
          </p:cNvSpPr>
          <p:nvPr>
            <p:ph type="title"/>
          </p:nvPr>
        </p:nvSpPr>
        <p:spPr/>
        <p:txBody>
          <a:bodyPr/>
          <a:lstStyle/>
          <a:p>
            <a:r>
              <a:rPr lang="de-DE" dirty="0"/>
              <a:t>Arguments </a:t>
            </a:r>
            <a:r>
              <a:rPr lang="de-DE" dirty="0" err="1"/>
              <a:t>based</a:t>
            </a:r>
            <a:r>
              <a:rPr lang="de-DE" dirty="0"/>
              <a:t> on Data</a:t>
            </a:r>
            <a:endParaRPr lang="en-GB" dirty="0"/>
          </a:p>
        </p:txBody>
      </p:sp>
      <p:sp>
        <p:nvSpPr>
          <p:cNvPr id="3" name="Text Placeholder 2">
            <a:extLst>
              <a:ext uri="{FF2B5EF4-FFF2-40B4-BE49-F238E27FC236}">
                <a16:creationId xmlns:a16="http://schemas.microsoft.com/office/drawing/2014/main" id="{D71C2755-8FAB-4C09-84C2-66F82A189108}"/>
              </a:ext>
            </a:extLst>
          </p:cNvPr>
          <p:cNvSpPr>
            <a:spLocks noGrp="1"/>
          </p:cNvSpPr>
          <p:nvPr>
            <p:ph type="body" idx="1"/>
          </p:nvPr>
        </p:nvSpPr>
        <p:spPr/>
        <p:txBody>
          <a:bodyPr/>
          <a:lstStyle/>
          <a:p>
            <a:r>
              <a:rPr lang="de-DE" dirty="0"/>
              <a:t>Research Vote 1 </a:t>
            </a:r>
            <a:endParaRPr lang="en-GB" dirty="0"/>
          </a:p>
        </p:txBody>
      </p:sp>
      <p:sp>
        <p:nvSpPr>
          <p:cNvPr id="4" name="Content Placeholder 3">
            <a:extLst>
              <a:ext uri="{FF2B5EF4-FFF2-40B4-BE49-F238E27FC236}">
                <a16:creationId xmlns:a16="http://schemas.microsoft.com/office/drawing/2014/main" id="{A52506F4-F88B-48E5-A981-33E616A0BA63}"/>
              </a:ext>
            </a:extLst>
          </p:cNvPr>
          <p:cNvSpPr>
            <a:spLocks noGrp="1"/>
          </p:cNvSpPr>
          <p:nvPr>
            <p:ph sz="half" idx="2"/>
          </p:nvPr>
        </p:nvSpPr>
        <p:spPr/>
        <p:txBody>
          <a:bodyPr/>
          <a:lstStyle/>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Traffic </a:t>
            </a:r>
            <a:r>
              <a:rPr lang="de-DE" sz="1700" dirty="0" err="1">
                <a:solidFill>
                  <a:prstClr val="black">
                    <a:hueOff val="0"/>
                    <a:satOff val="0"/>
                    <a:lumOff val="0"/>
                    <a:alphaOff val="0"/>
                  </a:prstClr>
                </a:solidFill>
                <a:latin typeface="Gill Sans MT" panose="020B0502020104020203"/>
              </a:rPr>
              <a:t>jams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cause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more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pollution</a:t>
            </a:r>
            <a:r>
              <a:rPr lang="de-DE" sz="1700" dirty="0">
                <a:solidFill>
                  <a:prstClr val="black">
                    <a:hueOff val="0"/>
                    <a:satOff val="0"/>
                    <a:lumOff val="0"/>
                    <a:alphaOff val="0"/>
                  </a:prstClr>
                </a:solidFill>
                <a:latin typeface="Gill Sans MT" panose="020B0502020104020203"/>
              </a:rPr>
              <a:t> </a:t>
            </a:r>
          </a:p>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Traffic </a:t>
            </a:r>
            <a:r>
              <a:rPr lang="de-DE" sz="1700" dirty="0" err="1">
                <a:solidFill>
                  <a:prstClr val="black">
                    <a:hueOff val="0"/>
                    <a:satOff val="0"/>
                    <a:lumOff val="0"/>
                    <a:alphaOff val="0"/>
                  </a:prstClr>
                </a:solidFill>
                <a:latin typeface="Gill Sans MT" panose="020B0502020104020203"/>
              </a:rPr>
              <a:t>jams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cause</a:t>
            </a:r>
            <a:r>
              <a:rPr lang="de-DE" sz="1700" dirty="0">
                <a:solidFill>
                  <a:prstClr val="black">
                    <a:hueOff val="0"/>
                    <a:satOff val="0"/>
                    <a:lumOff val="0"/>
                    <a:alphaOff val="0"/>
                  </a:prstClr>
                </a:solidFill>
                <a:latin typeface="Gill Sans MT" panose="020B0502020104020203"/>
              </a:rPr>
              <a:t> time </a:t>
            </a:r>
            <a:r>
              <a:rPr lang="de-DE" sz="1700" dirty="0" err="1">
                <a:solidFill>
                  <a:prstClr val="black">
                    <a:hueOff val="0"/>
                    <a:satOff val="0"/>
                    <a:lumOff val="0"/>
                    <a:alphaOff val="0"/>
                  </a:prstClr>
                </a:solidFill>
                <a:latin typeface="Gill Sans MT" panose="020B0502020104020203"/>
              </a:rPr>
              <a:t>inefficiencies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for</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working</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class</a:t>
            </a:r>
            <a:endParaRPr lang="de-DE" sz="1700" dirty="0">
              <a:solidFill>
                <a:prstClr val="black">
                  <a:hueOff val="0"/>
                  <a:satOff val="0"/>
                  <a:lumOff val="0"/>
                  <a:alphaOff val="0"/>
                </a:prstClr>
              </a:solidFill>
              <a:latin typeface="Gill Sans MT" panose="020B0502020104020203"/>
            </a:endParaRPr>
          </a:p>
          <a:p>
            <a:pPr defTabSz="755650">
              <a:lnSpc>
                <a:spcPct val="90000"/>
              </a:lnSpc>
              <a:spcBef>
                <a:spcPct val="0"/>
              </a:spcBef>
              <a:spcAft>
                <a:spcPct val="35000"/>
              </a:spcAft>
            </a:pPr>
            <a:r>
              <a:rPr lang="de-DE" sz="1700" dirty="0" err="1">
                <a:solidFill>
                  <a:prstClr val="black">
                    <a:hueOff val="0"/>
                    <a:satOff val="0"/>
                    <a:lumOff val="0"/>
                    <a:alphaOff val="0"/>
                  </a:prstClr>
                </a:solidFill>
                <a:latin typeface="Gill Sans MT" panose="020B0502020104020203"/>
              </a:rPr>
              <a:t>Cost</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to</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city</a:t>
            </a:r>
            <a:r>
              <a:rPr lang="de-DE" sz="1700" dirty="0">
                <a:solidFill>
                  <a:prstClr val="black">
                    <a:hueOff val="0"/>
                    <a:satOff val="0"/>
                    <a:lumOff val="0"/>
                    <a:alphaOff val="0"/>
                  </a:prstClr>
                </a:solidFill>
                <a:latin typeface="Gill Sans MT" panose="020B0502020104020203"/>
              </a:rPr>
              <a:t>: additional </a:t>
            </a:r>
            <a:r>
              <a:rPr lang="de-DE" sz="1700" dirty="0" err="1">
                <a:solidFill>
                  <a:prstClr val="black">
                    <a:hueOff val="0"/>
                    <a:satOff val="0"/>
                    <a:lumOff val="0"/>
                    <a:alphaOff val="0"/>
                  </a:prstClr>
                </a:solidFill>
                <a:latin typeface="Gill Sans MT" panose="020B0502020104020203"/>
              </a:rPr>
              <a:t>salary</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vehicle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usage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and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income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tax</a:t>
            </a:r>
            <a:r>
              <a:rPr lang="de-DE" sz="1700" dirty="0">
                <a:solidFill>
                  <a:prstClr val="black">
                    <a:hueOff val="0"/>
                    <a:satOff val="0"/>
                    <a:lumOff val="0"/>
                    <a:alphaOff val="0"/>
                  </a:prstClr>
                </a:solidFill>
                <a:latin typeface="Gill Sans MT" panose="020B0502020104020203"/>
              </a:rPr>
              <a:t> </a:t>
            </a:r>
            <a:r>
              <a:rPr lang="de-DE" dirty="0"/>
              <a:t>	</a:t>
            </a:r>
            <a:endParaRPr lang="en-GB" dirty="0"/>
          </a:p>
        </p:txBody>
      </p:sp>
      <p:sp>
        <p:nvSpPr>
          <p:cNvPr id="5" name="Text Placeholder 4">
            <a:extLst>
              <a:ext uri="{FF2B5EF4-FFF2-40B4-BE49-F238E27FC236}">
                <a16:creationId xmlns:a16="http://schemas.microsoft.com/office/drawing/2014/main" id="{1AF00EAE-6C02-4083-8E4F-98F2FFF5F4A1}"/>
              </a:ext>
            </a:extLst>
          </p:cNvPr>
          <p:cNvSpPr>
            <a:spLocks noGrp="1"/>
          </p:cNvSpPr>
          <p:nvPr>
            <p:ph type="body" sz="quarter" idx="3"/>
          </p:nvPr>
        </p:nvSpPr>
        <p:spPr/>
        <p:txBody>
          <a:bodyPr/>
          <a:lstStyle/>
          <a:p>
            <a:r>
              <a:rPr lang="de-DE" dirty="0"/>
              <a:t>Research Vote 2 </a:t>
            </a:r>
            <a:endParaRPr lang="en-GB" dirty="0"/>
          </a:p>
        </p:txBody>
      </p:sp>
      <p:sp>
        <p:nvSpPr>
          <p:cNvPr id="6" name="Content Placeholder 5">
            <a:extLst>
              <a:ext uri="{FF2B5EF4-FFF2-40B4-BE49-F238E27FC236}">
                <a16:creationId xmlns:a16="http://schemas.microsoft.com/office/drawing/2014/main" id="{8AF990D5-2B43-4A0C-9798-4850C06F9267}"/>
              </a:ext>
            </a:extLst>
          </p:cNvPr>
          <p:cNvSpPr>
            <a:spLocks noGrp="1"/>
          </p:cNvSpPr>
          <p:nvPr>
            <p:ph sz="quarter" idx="4"/>
          </p:nvPr>
        </p:nvSpPr>
        <p:spPr/>
        <p:txBody>
          <a:bodyPr/>
          <a:lstStyle/>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Higher </a:t>
            </a:r>
            <a:r>
              <a:rPr lang="de-DE" sz="1700" dirty="0" err="1">
                <a:solidFill>
                  <a:prstClr val="black">
                    <a:hueOff val="0"/>
                    <a:satOff val="0"/>
                    <a:lumOff val="0"/>
                    <a:alphaOff val="0"/>
                  </a:prstClr>
                </a:solidFill>
                <a:latin typeface="Gill Sans MT" panose="020B0502020104020203"/>
              </a:rPr>
              <a:t>around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traffic</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congestion</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train</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stations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and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building</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sites</a:t>
            </a:r>
            <a:r>
              <a:rPr lang="de-DE" sz="1700" dirty="0">
                <a:solidFill>
                  <a:prstClr val="black">
                    <a:hueOff val="0"/>
                    <a:satOff val="0"/>
                    <a:lumOff val="0"/>
                    <a:alphaOff val="0"/>
                  </a:prstClr>
                </a:solidFill>
                <a:latin typeface="Gill Sans MT" panose="020B0502020104020203"/>
              </a:rPr>
              <a:t> </a:t>
            </a:r>
          </a:p>
          <a:p>
            <a:pPr defTabSz="755650">
              <a:lnSpc>
                <a:spcPct val="90000"/>
              </a:lnSpc>
              <a:spcBef>
                <a:spcPct val="0"/>
              </a:spcBef>
              <a:spcAft>
                <a:spcPct val="35000"/>
              </a:spcAft>
            </a:pPr>
            <a:r>
              <a:rPr lang="de-DE" sz="1700" dirty="0" err="1">
                <a:solidFill>
                  <a:prstClr val="black">
                    <a:hueOff val="0"/>
                    <a:satOff val="0"/>
                    <a:lumOff val="0"/>
                    <a:alphaOff val="0"/>
                  </a:prstClr>
                </a:solidFill>
                <a:latin typeface="Gill Sans MT" panose="020B0502020104020203"/>
              </a:rPr>
              <a:t>Plants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reduce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small</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particals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and</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pollution</a:t>
            </a:r>
            <a:r>
              <a:rPr lang="de-DE" sz="1700" dirty="0">
                <a:solidFill>
                  <a:prstClr val="black">
                    <a:hueOff val="0"/>
                    <a:satOff val="0"/>
                    <a:lumOff val="0"/>
                    <a:alphaOff val="0"/>
                  </a:prstClr>
                </a:solidFill>
                <a:latin typeface="Gill Sans MT" panose="020B0502020104020203"/>
              </a:rPr>
              <a:t> in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air</a:t>
            </a:r>
            <a:endParaRPr lang="en-GB" sz="1700" dirty="0">
              <a:solidFill>
                <a:prstClr val="black">
                  <a:hueOff val="0"/>
                  <a:satOff val="0"/>
                  <a:lumOff val="0"/>
                  <a:alphaOff val="0"/>
                </a:prstClr>
              </a:solidFill>
              <a:latin typeface="Gill Sans MT" panose="020B0502020104020203"/>
            </a:endParaRPr>
          </a:p>
        </p:txBody>
      </p:sp>
    </p:spTree>
    <p:extLst>
      <p:ext uri="{BB962C8B-B14F-4D97-AF65-F5344CB8AC3E}">
        <p14:creationId xmlns:p14="http://schemas.microsoft.com/office/powerpoint/2010/main" val="3646453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F2B2-C75E-4FE2-8713-236698001AC2}"/>
              </a:ext>
            </a:extLst>
          </p:cNvPr>
          <p:cNvSpPr>
            <a:spLocks noGrp="1"/>
          </p:cNvSpPr>
          <p:nvPr>
            <p:ph type="title"/>
          </p:nvPr>
        </p:nvSpPr>
        <p:spPr/>
        <p:txBody>
          <a:bodyPr/>
          <a:lstStyle/>
          <a:p>
            <a:r>
              <a:rPr lang="de-DE" dirty="0"/>
              <a:t>Vote Case 3 – Pollution/</a:t>
            </a:r>
            <a:r>
              <a:rPr lang="de-DE" dirty="0" err="1"/>
              <a:t>Garbage</a:t>
            </a:r>
            <a:endParaRPr lang="en-GB" dirty="0"/>
          </a:p>
        </p:txBody>
      </p:sp>
      <p:sp>
        <p:nvSpPr>
          <p:cNvPr id="3" name="Text Placeholder 2">
            <a:extLst>
              <a:ext uri="{FF2B5EF4-FFF2-40B4-BE49-F238E27FC236}">
                <a16:creationId xmlns:a16="http://schemas.microsoft.com/office/drawing/2014/main" id="{D71C2755-8FAB-4C09-84C2-66F82A189108}"/>
              </a:ext>
            </a:extLst>
          </p:cNvPr>
          <p:cNvSpPr>
            <a:spLocks noGrp="1"/>
          </p:cNvSpPr>
          <p:nvPr>
            <p:ph type="body" idx="1"/>
          </p:nvPr>
        </p:nvSpPr>
        <p:spPr/>
        <p:txBody>
          <a:bodyPr/>
          <a:lstStyle/>
          <a:p>
            <a:r>
              <a:rPr lang="de-DE" dirty="0" err="1"/>
              <a:t>Statistics</a:t>
            </a:r>
            <a:endParaRPr lang="en-GB" dirty="0"/>
          </a:p>
        </p:txBody>
      </p:sp>
      <p:sp>
        <p:nvSpPr>
          <p:cNvPr id="6" name="Content Placeholder 5">
            <a:extLst>
              <a:ext uri="{FF2B5EF4-FFF2-40B4-BE49-F238E27FC236}">
                <a16:creationId xmlns:a16="http://schemas.microsoft.com/office/drawing/2014/main" id="{8AF990D5-2B43-4A0C-9798-4850C06F9267}"/>
              </a:ext>
            </a:extLst>
          </p:cNvPr>
          <p:cNvSpPr>
            <a:spLocks noGrp="1"/>
          </p:cNvSpPr>
          <p:nvPr>
            <p:ph sz="half" idx="2"/>
          </p:nvPr>
        </p:nvSpPr>
        <p:spPr>
          <a:xfrm>
            <a:off x="854630" y="2505075"/>
            <a:ext cx="5183188" cy="3684588"/>
          </a:xfrm>
        </p:spPr>
        <p:txBody>
          <a:bodyPr/>
          <a:lstStyle/>
          <a:p>
            <a:pPr defTabSz="755650">
              <a:lnSpc>
                <a:spcPct val="90000"/>
              </a:lnSpc>
              <a:spcBef>
                <a:spcPct val="0"/>
              </a:spcBef>
              <a:spcAft>
                <a:spcPct val="35000"/>
              </a:spcAft>
            </a:pPr>
            <a:r>
              <a:rPr lang="de-DE" sz="1700" dirty="0" err="1">
                <a:solidFill>
                  <a:prstClr val="black">
                    <a:hueOff val="0"/>
                    <a:satOff val="0"/>
                    <a:lumOff val="0"/>
                    <a:alphaOff val="0"/>
                  </a:prstClr>
                </a:solidFill>
                <a:latin typeface="Gill Sans MT" panose="020B0502020104020203"/>
              </a:rPr>
              <a:t>Platic</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use</a:t>
            </a:r>
            <a:r>
              <a:rPr lang="de-DE" sz="1700" dirty="0">
                <a:solidFill>
                  <a:prstClr val="black">
                    <a:hueOff val="0"/>
                    <a:satOff val="0"/>
                    <a:lumOff val="0"/>
                    <a:alphaOff val="0"/>
                  </a:prstClr>
                </a:solidFill>
                <a:latin typeface="Gill Sans MT" panose="020B0502020104020203"/>
              </a:rPr>
              <a:t> in </a:t>
            </a:r>
            <a:r>
              <a:rPr lang="de-DE" sz="1700" dirty="0" err="1">
                <a:solidFill>
                  <a:prstClr val="black">
                    <a:hueOff val="0"/>
                    <a:satOff val="0"/>
                    <a:lumOff val="0"/>
                    <a:alphaOff val="0"/>
                  </a:prstClr>
                </a:solidFill>
                <a:latin typeface="Gill Sans MT" panose="020B0502020104020203"/>
              </a:rPr>
              <a:t>the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city</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center</a:t>
            </a:r>
            <a:endParaRPr lang="de-DE" sz="1700" dirty="0">
              <a:solidFill>
                <a:prstClr val="black">
                  <a:hueOff val="0"/>
                  <a:satOff val="0"/>
                  <a:lumOff val="0"/>
                  <a:alphaOff val="0"/>
                </a:prstClr>
              </a:solidFill>
              <a:latin typeface="Gill Sans MT" panose="020B0502020104020203"/>
            </a:endParaRPr>
          </a:p>
          <a:p>
            <a:pPr defTabSz="755650">
              <a:lnSpc>
                <a:spcPct val="90000"/>
              </a:lnSpc>
              <a:spcBef>
                <a:spcPct val="0"/>
              </a:spcBef>
              <a:spcAft>
                <a:spcPct val="35000"/>
              </a:spcAft>
            </a:pPr>
            <a:r>
              <a:rPr lang="de-DE" sz="1700" dirty="0">
                <a:solidFill>
                  <a:prstClr val="black">
                    <a:hueOff val="0"/>
                    <a:satOff val="0"/>
                    <a:lumOff val="0"/>
                    <a:alphaOff val="0"/>
                  </a:prstClr>
                </a:solidFill>
                <a:latin typeface="Gill Sans MT" panose="020B0502020104020203"/>
              </a:rPr>
              <a:t>Data </a:t>
            </a:r>
            <a:r>
              <a:rPr lang="de-DE" sz="1700" dirty="0" err="1">
                <a:solidFill>
                  <a:prstClr val="black">
                    <a:hueOff val="0"/>
                    <a:satOff val="0"/>
                    <a:lumOff val="0"/>
                    <a:alphaOff val="0"/>
                  </a:prstClr>
                </a:solidFill>
                <a:latin typeface="Gill Sans MT" panose="020B0502020104020203"/>
              </a:rPr>
              <a:t>about</a:t>
            </a:r>
            <a:r>
              <a:rPr lang="de-DE" sz="1700" dirty="0">
                <a:solidFill>
                  <a:prstClr val="black">
                    <a:hueOff val="0"/>
                    <a:satOff val="0"/>
                    <a:lumOff val="0"/>
                    <a:alphaOff val="0"/>
                  </a:prstClr>
                </a:solidFill>
                <a:latin typeface="Gill Sans MT" panose="020B0502020104020203"/>
              </a:rPr>
              <a:t> Recycling </a:t>
            </a:r>
            <a:r>
              <a:rPr lang="de-DE" sz="1700" dirty="0" err="1">
                <a:solidFill>
                  <a:prstClr val="black">
                    <a:hueOff val="0"/>
                    <a:satOff val="0"/>
                    <a:lumOff val="0"/>
                    <a:alphaOff val="0"/>
                  </a:prstClr>
                </a:solidFill>
                <a:latin typeface="Gill Sans MT" panose="020B0502020104020203"/>
              </a:rPr>
              <a:t>costs</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of</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materials</a:t>
            </a:r>
            <a:endParaRPr lang="de-DE" sz="1700" dirty="0">
              <a:solidFill>
                <a:prstClr val="black">
                  <a:hueOff val="0"/>
                  <a:satOff val="0"/>
                  <a:lumOff val="0"/>
                  <a:alphaOff val="0"/>
                </a:prstClr>
              </a:solidFill>
              <a:latin typeface="Gill Sans MT" panose="020B0502020104020203"/>
            </a:endParaRPr>
          </a:p>
        </p:txBody>
      </p:sp>
      <p:sp>
        <p:nvSpPr>
          <p:cNvPr id="5" name="Text Placeholder 4">
            <a:extLst>
              <a:ext uri="{FF2B5EF4-FFF2-40B4-BE49-F238E27FC236}">
                <a16:creationId xmlns:a16="http://schemas.microsoft.com/office/drawing/2014/main" id="{1AF00EAE-6C02-4083-8E4F-98F2FFF5F4A1}"/>
              </a:ext>
            </a:extLst>
          </p:cNvPr>
          <p:cNvSpPr>
            <a:spLocks noGrp="1"/>
          </p:cNvSpPr>
          <p:nvPr>
            <p:ph type="body" sz="quarter" idx="3"/>
          </p:nvPr>
        </p:nvSpPr>
        <p:spPr/>
        <p:txBody>
          <a:bodyPr/>
          <a:lstStyle/>
          <a:p>
            <a:r>
              <a:rPr lang="de-DE" dirty="0"/>
              <a:t>Goals</a:t>
            </a:r>
            <a:endParaRPr lang="en-GB" dirty="0"/>
          </a:p>
        </p:txBody>
      </p:sp>
      <p:sp>
        <p:nvSpPr>
          <p:cNvPr id="15" name="Content Placeholder 5">
            <a:extLst>
              <a:ext uri="{FF2B5EF4-FFF2-40B4-BE49-F238E27FC236}">
                <a16:creationId xmlns:a16="http://schemas.microsoft.com/office/drawing/2014/main" id="{DDDC74C8-4624-4012-9903-D955E537410E}"/>
              </a:ext>
            </a:extLst>
          </p:cNvPr>
          <p:cNvSpPr txBox="1">
            <a:spLocks/>
          </p:cNvSpPr>
          <p:nvPr/>
        </p:nvSpPr>
        <p:spPr>
          <a:xfrm>
            <a:off x="6266984"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55650">
              <a:spcBef>
                <a:spcPct val="0"/>
              </a:spcBef>
              <a:spcAft>
                <a:spcPct val="35000"/>
              </a:spcAft>
              <a:buClr>
                <a:schemeClr val="accent2"/>
              </a:buClr>
            </a:pPr>
            <a:r>
              <a:rPr lang="de-DE" sz="1700" dirty="0" err="1">
                <a:solidFill>
                  <a:prstClr val="black">
                    <a:hueOff val="0"/>
                    <a:satOff val="0"/>
                    <a:lumOff val="0"/>
                    <a:alphaOff val="0"/>
                  </a:prstClr>
                </a:solidFill>
                <a:latin typeface="Gill Sans MT" panose="020B0502020104020203"/>
              </a:rPr>
              <a:t>Sustainable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packaging</a:t>
            </a:r>
            <a:endParaRPr lang="de-DE" sz="1700" dirty="0">
              <a:solidFill>
                <a:prstClr val="black">
                  <a:hueOff val="0"/>
                  <a:satOff val="0"/>
                  <a:lumOff val="0"/>
                  <a:alphaOff val="0"/>
                </a:prstClr>
              </a:solidFill>
              <a:latin typeface="Gill Sans MT" panose="020B0502020104020203"/>
            </a:endParaRPr>
          </a:p>
          <a:p>
            <a:pPr defTabSz="755650">
              <a:spcBef>
                <a:spcPct val="0"/>
              </a:spcBef>
              <a:spcAft>
                <a:spcPct val="35000"/>
              </a:spcAft>
              <a:buClr>
                <a:schemeClr val="accent2"/>
              </a:buClr>
            </a:pPr>
            <a:r>
              <a:rPr lang="de-DE" sz="1700" dirty="0" err="1">
                <a:solidFill>
                  <a:prstClr val="black">
                    <a:hueOff val="0"/>
                    <a:satOff val="0"/>
                    <a:lumOff val="0"/>
                    <a:alphaOff val="0"/>
                  </a:prstClr>
                </a:solidFill>
                <a:latin typeface="Gill Sans MT" panose="020B0502020104020203"/>
              </a:rPr>
              <a:t>Vote</a:t>
            </a:r>
            <a:r>
              <a:rPr lang="de-DE" sz="1700" dirty="0">
                <a:solidFill>
                  <a:prstClr val="black">
                    <a:hueOff val="0"/>
                    <a:satOff val="0"/>
                    <a:lumOff val="0"/>
                    <a:alphaOff val="0"/>
                  </a:prstClr>
                </a:solidFill>
                <a:latin typeface="Gill Sans MT" panose="020B0502020104020203"/>
              </a:rPr>
              <a:t> </a:t>
            </a:r>
            <a:r>
              <a:rPr lang="de-DE" sz="1700" dirty="0" err="1">
                <a:solidFill>
                  <a:prstClr val="black">
                    <a:hueOff val="0"/>
                    <a:satOff val="0"/>
                    <a:lumOff val="0"/>
                    <a:alphaOff val="0"/>
                  </a:prstClr>
                </a:solidFill>
                <a:latin typeface="Gill Sans MT" panose="020B0502020104020203"/>
              </a:rPr>
              <a:t>for</a:t>
            </a:r>
            <a:r>
              <a:rPr lang="de-DE" sz="1700" dirty="0">
                <a:solidFill>
                  <a:prstClr val="black">
                    <a:hueOff val="0"/>
                    <a:satOff val="0"/>
                    <a:lumOff val="0"/>
                    <a:alphaOff val="0"/>
                  </a:prstClr>
                </a:solidFill>
                <a:latin typeface="Gill Sans MT" panose="020B0502020104020203"/>
                <a:sym typeface="Wingdings" panose="05000000000000000000" pitchFamily="2" charset="2"/>
              </a:rPr>
              <a:t> </a:t>
            </a:r>
            <a:r>
              <a:rPr lang="de-DE" sz="1700" dirty="0" err="1">
                <a:solidFill>
                  <a:prstClr val="black">
                    <a:hueOff val="0"/>
                    <a:satOff val="0"/>
                    <a:lumOff val="0"/>
                    <a:alphaOff val="0"/>
                  </a:prstClr>
                </a:solidFill>
                <a:latin typeface="Gill Sans MT" panose="020B0502020104020203"/>
                <a:sym typeface="Wingdings" panose="05000000000000000000" pitchFamily="2" charset="2"/>
              </a:rPr>
              <a:t>long</a:t>
            </a:r>
            <a:r>
              <a:rPr lang="de-DE" sz="1700" dirty="0">
                <a:solidFill>
                  <a:prstClr val="black">
                    <a:hueOff val="0"/>
                    <a:satOff val="0"/>
                    <a:lumOff val="0"/>
                    <a:alphaOff val="0"/>
                  </a:prstClr>
                </a:solidFill>
                <a:latin typeface="Gill Sans MT" panose="020B0502020104020203"/>
                <a:sym typeface="Wingdings" panose="05000000000000000000" pitchFamily="2" charset="2"/>
              </a:rPr>
              <a:t>-term environmental </a:t>
            </a:r>
            <a:r>
              <a:rPr lang="de-DE" sz="1700" dirty="0" err="1">
                <a:solidFill>
                  <a:prstClr val="black">
                    <a:hueOff val="0"/>
                    <a:satOff val="0"/>
                    <a:lumOff val="0"/>
                    <a:alphaOff val="0"/>
                  </a:prstClr>
                </a:solidFill>
                <a:latin typeface="Gill Sans MT" panose="020B0502020104020203"/>
                <a:sym typeface="Wingdings" panose="05000000000000000000" pitchFamily="2" charset="2"/>
              </a:rPr>
              <a:t>efficiency</a:t>
            </a:r>
            <a:endParaRPr lang="de-DE" sz="1700" dirty="0">
              <a:solidFill>
                <a:prstClr val="black">
                  <a:hueOff val="0"/>
                  <a:satOff val="0"/>
                  <a:lumOff val="0"/>
                  <a:alphaOff val="0"/>
                </a:prstClr>
              </a:solidFill>
              <a:latin typeface="Gill Sans MT" panose="020B0502020104020203"/>
              <a:sym typeface="Wingdings" panose="05000000000000000000" pitchFamily="2" charset="2"/>
            </a:endParaRPr>
          </a:p>
          <a:p>
            <a:pPr marL="0" indent="0">
              <a:buNone/>
            </a:pPr>
            <a:endParaRPr lang="de-DE" dirty="0">
              <a:sym typeface="Wingdings" panose="05000000000000000000" pitchFamily="2" charset="2"/>
            </a:endParaRPr>
          </a:p>
          <a:p>
            <a:endParaRPr lang="de-DE" dirty="0"/>
          </a:p>
        </p:txBody>
      </p:sp>
      <p:pic>
        <p:nvPicPr>
          <p:cNvPr id="2050" name="Picture 2" descr="Sozial-ökologische Forschung zu Plastik in der Umwelt: ISOE">
            <a:hlinkClick r:id="rId2"/>
            <a:extLst>
              <a:ext uri="{FF2B5EF4-FFF2-40B4-BE49-F238E27FC236}">
                <a16:creationId xmlns:a16="http://schemas.microsoft.com/office/drawing/2014/main" id="{469195A3-524A-4B43-BB3C-67650ACA0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739" y="4584653"/>
            <a:ext cx="2242329" cy="168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BFFD43B7-4F11-408C-9472-DCA3FAE94E2D}"/>
              </a:ext>
            </a:extLst>
          </p:cNvPr>
          <p:cNvPicPr>
            <a:picLocks noChangeAspect="1"/>
          </p:cNvPicPr>
          <p:nvPr/>
        </p:nvPicPr>
        <p:blipFill>
          <a:blip r:embed="rId5"/>
          <a:stretch>
            <a:fillRect/>
          </a:stretch>
        </p:blipFill>
        <p:spPr>
          <a:xfrm>
            <a:off x="5858692" y="4290985"/>
            <a:ext cx="4823187" cy="2201890"/>
          </a:xfrm>
          <a:prstGeom prst="rect">
            <a:avLst/>
          </a:prstGeom>
        </p:spPr>
      </p:pic>
    </p:spTree>
    <p:extLst>
      <p:ext uri="{BB962C8B-B14F-4D97-AF65-F5344CB8AC3E}">
        <p14:creationId xmlns:p14="http://schemas.microsoft.com/office/powerpoint/2010/main" val="3616378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9A935-74EC-47D3-AD2A-FB64B5291767}"/>
              </a:ext>
            </a:extLst>
          </p:cNvPr>
          <p:cNvSpPr>
            <a:spLocks noGrp="1"/>
          </p:cNvSpPr>
          <p:nvPr>
            <p:ph type="title"/>
          </p:nvPr>
        </p:nvSpPr>
        <p:spPr>
          <a:xfrm>
            <a:off x="2231136" y="467418"/>
            <a:ext cx="7729728" cy="1188720"/>
          </a:xfrm>
          <a:solidFill>
            <a:srgbClr val="FFFFFF"/>
          </a:solidFill>
        </p:spPr>
        <p:txBody>
          <a:bodyPr>
            <a:normAutofit/>
          </a:bodyPr>
          <a:lstStyle/>
          <a:p>
            <a:r>
              <a:rPr lang="de-DE" dirty="0" err="1"/>
              <a:t>Conclusion</a:t>
            </a:r>
            <a:endParaRPr lang="en-GB" dirty="0"/>
          </a:p>
        </p:txBody>
      </p:sp>
      <p:sp>
        <p:nvSpPr>
          <p:cNvPr id="3" name="Content Placeholder 2">
            <a:extLst>
              <a:ext uri="{FF2B5EF4-FFF2-40B4-BE49-F238E27FC236}">
                <a16:creationId xmlns:a16="http://schemas.microsoft.com/office/drawing/2014/main" id="{E17E1AC7-B527-46BE-A1A8-DDFCA81A1604}"/>
              </a:ext>
            </a:extLst>
          </p:cNvPr>
          <p:cNvSpPr>
            <a:spLocks noGrp="1"/>
          </p:cNvSpPr>
          <p:nvPr>
            <p:ph idx="1"/>
          </p:nvPr>
        </p:nvSpPr>
        <p:spPr>
          <a:xfrm>
            <a:off x="1706062" y="2051222"/>
            <a:ext cx="8779512" cy="3119296"/>
          </a:xfrm>
        </p:spPr>
        <p:txBody>
          <a:bodyPr>
            <a:normAutofit fontScale="92500" lnSpcReduction="10000"/>
          </a:bodyPr>
          <a:lstStyle/>
          <a:p>
            <a:pPr>
              <a:lnSpc>
                <a:spcPct val="90000"/>
              </a:lnSpc>
            </a:pPr>
            <a:r>
              <a:rPr lang="de-DE" sz="1400" dirty="0" err="1">
                <a:solidFill>
                  <a:srgbClr val="404040"/>
                </a:solidFill>
              </a:rPr>
              <a:t>Furthermore</a:t>
            </a:r>
            <a:r>
              <a:rPr lang="de-DE" sz="1400" dirty="0">
                <a:solidFill>
                  <a:srgbClr val="404040"/>
                </a:solidFill>
              </a:rPr>
              <a:t>, </a:t>
            </a:r>
            <a:r>
              <a:rPr lang="de-DE" sz="1400" dirty="0" err="1">
                <a:solidFill>
                  <a:srgbClr val="404040"/>
                </a:solidFill>
              </a:rPr>
              <a:t>by</a:t>
            </a:r>
            <a:r>
              <a:rPr lang="de-DE" sz="1400" dirty="0">
                <a:solidFill>
                  <a:srgbClr val="404040"/>
                </a:solidFill>
              </a:rPr>
              <a:t> </a:t>
            </a:r>
            <a:r>
              <a:rPr lang="de-DE" sz="1400" dirty="0" err="1">
                <a:solidFill>
                  <a:srgbClr val="404040"/>
                </a:solidFill>
              </a:rPr>
              <a:t>combining</a:t>
            </a:r>
            <a:r>
              <a:rPr lang="de-DE" sz="1400" dirty="0">
                <a:solidFill>
                  <a:srgbClr val="404040"/>
                </a:solidFill>
              </a:rPr>
              <a:t> different </a:t>
            </a:r>
            <a:r>
              <a:rPr lang="de-DE" sz="1400" dirty="0" err="1">
                <a:solidFill>
                  <a:srgbClr val="404040"/>
                </a:solidFill>
              </a:rPr>
              <a:t>datasets</a:t>
            </a:r>
            <a:r>
              <a:rPr lang="de-DE" sz="1400" dirty="0">
                <a:solidFill>
                  <a:srgbClr val="404040"/>
                </a:solidFill>
              </a:rPr>
              <a:t> </a:t>
            </a:r>
            <a:r>
              <a:rPr lang="de-DE" sz="1400" dirty="0" err="1">
                <a:solidFill>
                  <a:srgbClr val="404040"/>
                </a:solidFill>
              </a:rPr>
              <a:t>retrieved</a:t>
            </a:r>
            <a:r>
              <a:rPr lang="de-DE" sz="1400" dirty="0">
                <a:solidFill>
                  <a:srgbClr val="404040"/>
                </a:solidFill>
              </a:rPr>
              <a:t> </a:t>
            </a:r>
            <a:r>
              <a:rPr lang="de-DE" sz="1400" dirty="0" err="1">
                <a:solidFill>
                  <a:srgbClr val="404040"/>
                </a:solidFill>
              </a:rPr>
              <a:t>by</a:t>
            </a:r>
            <a:r>
              <a:rPr lang="de-DE" sz="1400" dirty="0">
                <a:solidFill>
                  <a:srgbClr val="404040"/>
                </a:solidFill>
              </a:rPr>
              <a:t> API </a:t>
            </a:r>
            <a:r>
              <a:rPr lang="de-DE" sz="1400" dirty="0" err="1">
                <a:solidFill>
                  <a:srgbClr val="404040"/>
                </a:solidFill>
              </a:rPr>
              <a:t>from</a:t>
            </a:r>
            <a:r>
              <a:rPr lang="de-DE" sz="1400" dirty="0">
                <a:solidFill>
                  <a:srgbClr val="404040"/>
                </a:solidFill>
              </a:rPr>
              <a:t> </a:t>
            </a:r>
            <a:r>
              <a:rPr lang="de-DE" sz="1400" dirty="0" err="1">
                <a:solidFill>
                  <a:srgbClr val="404040"/>
                </a:solidFill>
              </a:rPr>
              <a:t>the</a:t>
            </a:r>
            <a:r>
              <a:rPr lang="de-DE" sz="1400" dirty="0">
                <a:solidFill>
                  <a:srgbClr val="404040"/>
                </a:solidFill>
              </a:rPr>
              <a:t> City </a:t>
            </a:r>
            <a:r>
              <a:rPr lang="de-DE" sz="1400" dirty="0" err="1">
                <a:solidFill>
                  <a:srgbClr val="404040"/>
                </a:solidFill>
              </a:rPr>
              <a:t>of</a:t>
            </a:r>
            <a:r>
              <a:rPr lang="de-DE" sz="1400" dirty="0">
                <a:solidFill>
                  <a:srgbClr val="404040"/>
                </a:solidFill>
              </a:rPr>
              <a:t> SG </a:t>
            </a:r>
            <a:r>
              <a:rPr lang="de-DE" sz="1400" dirty="0" err="1">
                <a:solidFill>
                  <a:srgbClr val="404040"/>
                </a:solidFill>
              </a:rPr>
              <a:t>and</a:t>
            </a:r>
            <a:r>
              <a:rPr lang="de-DE" sz="1400" dirty="0">
                <a:solidFill>
                  <a:srgbClr val="404040"/>
                </a:solidFill>
              </a:rPr>
              <a:t> additional </a:t>
            </a:r>
            <a:r>
              <a:rPr lang="de-DE" sz="1400" dirty="0" err="1">
                <a:solidFill>
                  <a:srgbClr val="404040"/>
                </a:solidFill>
              </a:rPr>
              <a:t>sources</a:t>
            </a:r>
            <a:r>
              <a:rPr lang="en-GB" sz="1400" dirty="0">
                <a:solidFill>
                  <a:srgbClr val="404040"/>
                </a:solidFill>
              </a:rPr>
              <a:t> the following cost oriented topics can be addressed as well:</a:t>
            </a:r>
          </a:p>
          <a:p>
            <a:pPr lvl="1">
              <a:lnSpc>
                <a:spcPct val="90000"/>
              </a:lnSpc>
            </a:pPr>
            <a:r>
              <a:rPr lang="en-GB" sz="1400" dirty="0">
                <a:solidFill>
                  <a:srgbClr val="404040"/>
                </a:solidFill>
              </a:rPr>
              <a:t>Infrastructure</a:t>
            </a:r>
          </a:p>
          <a:p>
            <a:pPr lvl="2">
              <a:lnSpc>
                <a:spcPct val="90000"/>
              </a:lnSpc>
            </a:pPr>
            <a:r>
              <a:rPr lang="en-GB" sz="1400" dirty="0">
                <a:solidFill>
                  <a:srgbClr val="404040"/>
                </a:solidFill>
              </a:rPr>
              <a:t>Telecommunication (Free WIFI, 5G) and general Environmental Considerations</a:t>
            </a:r>
          </a:p>
          <a:p>
            <a:pPr lvl="1">
              <a:lnSpc>
                <a:spcPct val="90000"/>
              </a:lnSpc>
            </a:pPr>
            <a:r>
              <a:rPr lang="en-GB" sz="1400" dirty="0">
                <a:solidFill>
                  <a:srgbClr val="404040"/>
                </a:solidFill>
              </a:rPr>
              <a:t>Tourism</a:t>
            </a:r>
          </a:p>
          <a:p>
            <a:pPr lvl="1">
              <a:lnSpc>
                <a:spcPct val="90000"/>
              </a:lnSpc>
            </a:pPr>
            <a:r>
              <a:rPr lang="en-GB" sz="1400" dirty="0">
                <a:solidFill>
                  <a:srgbClr val="404040"/>
                </a:solidFill>
              </a:rPr>
              <a:t>Gastronomy</a:t>
            </a:r>
          </a:p>
          <a:p>
            <a:pPr lvl="2">
              <a:lnSpc>
                <a:spcPct val="90000"/>
              </a:lnSpc>
            </a:pPr>
            <a:r>
              <a:rPr lang="en-GB" sz="1400" dirty="0">
                <a:solidFill>
                  <a:srgbClr val="404040"/>
                </a:solidFill>
              </a:rPr>
              <a:t>Plastic-less city centre (no plastic straw policy)</a:t>
            </a:r>
          </a:p>
          <a:p>
            <a:pPr lvl="1">
              <a:lnSpc>
                <a:spcPct val="90000"/>
              </a:lnSpc>
            </a:pPr>
            <a:r>
              <a:rPr lang="en-GB" sz="1400" dirty="0">
                <a:solidFill>
                  <a:srgbClr val="404040"/>
                </a:solidFill>
              </a:rPr>
              <a:t>Sports &amp; Culture</a:t>
            </a:r>
          </a:p>
          <a:p>
            <a:pPr lvl="2">
              <a:lnSpc>
                <a:spcPct val="90000"/>
              </a:lnSpc>
            </a:pPr>
            <a:r>
              <a:rPr lang="en-GB" sz="1400" dirty="0">
                <a:solidFill>
                  <a:srgbClr val="404040"/>
                </a:solidFill>
              </a:rPr>
              <a:t>New public sport areas, Education system reform, Teacher &amp; Healthcare worker measures</a:t>
            </a:r>
          </a:p>
          <a:p>
            <a:pPr lvl="1">
              <a:lnSpc>
                <a:spcPct val="90000"/>
              </a:lnSpc>
            </a:pPr>
            <a:r>
              <a:rPr lang="en-GB" sz="1400" dirty="0">
                <a:solidFill>
                  <a:srgbClr val="404040"/>
                </a:solidFill>
              </a:rPr>
              <a:t>Work</a:t>
            </a:r>
          </a:p>
          <a:p>
            <a:pPr lvl="2">
              <a:lnSpc>
                <a:spcPct val="90000"/>
              </a:lnSpc>
            </a:pPr>
            <a:r>
              <a:rPr lang="en-GB" sz="1400" dirty="0">
                <a:solidFill>
                  <a:srgbClr val="404040"/>
                </a:solidFill>
              </a:rPr>
              <a:t>Shared workspaces for government employees, funding of new ventures</a:t>
            </a:r>
          </a:p>
          <a:p>
            <a:pPr marL="457200" lvl="2" indent="0">
              <a:lnSpc>
                <a:spcPct val="90000"/>
              </a:lnSpc>
              <a:buNone/>
            </a:pPr>
            <a:endParaRPr lang="en-GB" sz="1400" dirty="0">
              <a:solidFill>
                <a:srgbClr val="404040"/>
              </a:solidFill>
            </a:endParaRPr>
          </a:p>
          <a:p>
            <a:pPr lvl="2">
              <a:lnSpc>
                <a:spcPct val="90000"/>
              </a:lnSpc>
            </a:pPr>
            <a:endParaRPr lang="en-GB" sz="1400" dirty="0">
              <a:solidFill>
                <a:srgbClr val="404040"/>
              </a:solidFill>
            </a:endParaRPr>
          </a:p>
          <a:p>
            <a:pPr marL="914400" lvl="2" indent="0">
              <a:lnSpc>
                <a:spcPct val="90000"/>
              </a:lnSpc>
              <a:buNone/>
            </a:pPr>
            <a:endParaRPr lang="en-GB" sz="1400" dirty="0">
              <a:solidFill>
                <a:srgbClr val="404040"/>
              </a:solidFill>
            </a:endParaRPr>
          </a:p>
        </p:txBody>
      </p:sp>
    </p:spTree>
    <p:extLst>
      <p:ext uri="{BB962C8B-B14F-4D97-AF65-F5344CB8AC3E}">
        <p14:creationId xmlns:p14="http://schemas.microsoft.com/office/powerpoint/2010/main" val="444521351"/>
      </p:ext>
    </p:extLst>
  </p:cSld>
  <p:clrMapOvr>
    <a:masterClrMapping/>
  </p:clrMapOvr>
</p:sld>
</file>

<file path=ppt/theme/theme1.xml><?xml version="1.0" encoding="utf-8"?>
<a:theme xmlns:a="http://schemas.openxmlformats.org/drawingml/2006/main" name="Parcel">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{A6DB90BE-5218-414A-9F18-54498C2C0418}tf10001120</Template>
  <TotalTime>17</TotalTime>
  <Words>342</Words>
  <Application>Microsoft Macintosh PowerPoint</Application>
  <PresentationFormat>Widescreen</PresentationFormat>
  <Paragraphs>47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Parcel</vt:lpstr>
      <vt:lpstr>The kickin‘ chickens  </vt:lpstr>
      <vt:lpstr>Strategy</vt:lpstr>
      <vt:lpstr>Vote Case 1 – Green Sankt Gallen</vt:lpstr>
      <vt:lpstr>Vote Case 2 – Traffic Optimization Gallen</vt:lpstr>
      <vt:lpstr>Arguments based on Data</vt:lpstr>
      <vt:lpstr>Vote Case 3 – Pollution/Garbage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Fabian Weber</dc:creator>
  <cp:lastModifiedBy>Amann Theresa</cp:lastModifiedBy>
  <cp:revision>18</cp:revision>
  <dcterms:created xsi:type="dcterms:W3CDTF">2021-03-20T13:51:51Z</dcterms:created>
  <dcterms:modified xsi:type="dcterms:W3CDTF">2021-03-21T08:58:48Z</dcterms:modified>
</cp:coreProperties>
</file>